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68"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106" d="100"/>
          <a:sy n="106" d="100"/>
        </p:scale>
        <p:origin x="126" y="24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949F5-BC7D-4094-A0D8-59A3C2ABF41D}" type="datetimeFigureOut">
              <a:rPr lang="en-US" smtClean="0"/>
              <a:t>6/13/2014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07C6D-B947-40E8-80CE-86A8275054B5}" type="slidenum">
              <a:rPr lang="en-US" smtClean="0"/>
              <a:t>‹#›</a:t>
            </a:fld>
            <a:endParaRPr lang="en-US" dirty="0"/>
          </a:p>
        </p:txBody>
      </p:sp>
    </p:spTree>
    <p:extLst>
      <p:ext uri="{BB962C8B-B14F-4D97-AF65-F5344CB8AC3E}">
        <p14:creationId xmlns:p14="http://schemas.microsoft.com/office/powerpoint/2010/main" val="1258600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07C6D-B947-40E8-80CE-86A8275054B5}" type="slidenum">
              <a:rPr lang="en-US" smtClean="0"/>
              <a:t>2</a:t>
            </a:fld>
            <a:endParaRPr lang="en-US" dirty="0"/>
          </a:p>
        </p:txBody>
      </p:sp>
    </p:spTree>
    <p:extLst>
      <p:ext uri="{BB962C8B-B14F-4D97-AF65-F5344CB8AC3E}">
        <p14:creationId xmlns:p14="http://schemas.microsoft.com/office/powerpoint/2010/main" val="136486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07C6D-B947-40E8-80CE-86A8275054B5}" type="slidenum">
              <a:rPr lang="en-US" smtClean="0"/>
              <a:t>13</a:t>
            </a:fld>
            <a:endParaRPr lang="en-US" dirty="0"/>
          </a:p>
        </p:txBody>
      </p:sp>
    </p:spTree>
    <p:extLst>
      <p:ext uri="{BB962C8B-B14F-4D97-AF65-F5344CB8AC3E}">
        <p14:creationId xmlns:p14="http://schemas.microsoft.com/office/powerpoint/2010/main" val="3555148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6B515E-048E-4095-810F-0FA9AD62F41F}" type="datetime1">
              <a:rPr lang="en-US" smtClean="0"/>
              <a:t>6/13/2014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3DCE16-8F90-490A-8D9A-488F65A46EB1}" type="datetime1">
              <a:rPr lang="en-US" smtClean="0"/>
              <a:t>6/13/2014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7E3856-BA9E-459E-9BB2-8761A6D1980C}" type="datetime1">
              <a:rPr lang="en-US" smtClean="0"/>
              <a:t>6/13/2014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10603F-695B-4843-A9BF-A0FA226506F9}" type="datetime1">
              <a:rPr lang="en-US" smtClean="0"/>
              <a:t>6/13/2014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8D5247-3E5D-4441-A400-2ECCC7280703}" type="datetime1">
              <a:rPr lang="en-US" smtClean="0"/>
              <a:t>6/13/2014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1BD0B8-50A2-4A5C-B6BC-CFDF9AB81A1D}" type="datetime1">
              <a:rPr lang="en-US" smtClean="0"/>
              <a:t>6/13/2014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418A5D-006A-43E8-9767-44B05A965E5B}" type="datetime1">
              <a:rPr lang="en-US" smtClean="0"/>
              <a:t>6/13/2014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308C0D-A2E2-460C-8446-B893D6B1F2D5}" type="datetime1">
              <a:rPr lang="en-US" smtClean="0"/>
              <a:t>6/13/2014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8333E7D-1BA0-4736-A242-B2B8A645BE36}" type="datetime1">
              <a:rPr lang="en-US" smtClean="0"/>
              <a:t>6/13/2014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492E7CA-7D53-4C7B-BED6-D9946030FC8E}" type="datetime1">
              <a:rPr lang="en-US" smtClean="0"/>
              <a:t>6/13/2014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D7455-60B8-45F5-BD03-56417CF8F1DD}" type="datetime1">
              <a:rPr lang="en-US" smtClean="0"/>
              <a:t>6/13/2014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8B60F3-96FF-41CD-864D-7187013460C7}" type="datetime1">
              <a:rPr lang="en-US" smtClean="0"/>
              <a:t>6/13/2014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www.medicaid.gov/Federal-Policy-Guidance/downloads/CIB-0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accent1">
              <a:shade val="50000"/>
            </a:schemeClr>
          </a:lnRef>
          <a:fillRef idx="1">
            <a:schemeClr val="accent1"/>
          </a:fillRef>
          <a:effectRef idx="0">
            <a:schemeClr val="accent1"/>
          </a:effectRef>
          <a:fontRef idx="minor">
            <a:schemeClr val="lt1"/>
          </a:fontRef>
        </p:style>
        <p:txBody>
          <a:bodyPr anchor="t">
            <a:noAutofit/>
          </a:bodyPr>
          <a:lstStyle/>
          <a:p>
            <a:pPr algn="ctr"/>
            <a:r>
              <a:rPr lang="en-US" sz="4800" dirty="0" smtClean="0"/>
              <a:t>HOME AND COMMUNITY-BASED SETTINGS PERSON-CENTERED PLANNING </a:t>
            </a:r>
            <a:br>
              <a:rPr lang="en-US" sz="4800" dirty="0" smtClean="0"/>
            </a:br>
            <a:r>
              <a:rPr lang="en-US" sz="4800" dirty="0" smtClean="0"/>
              <a:t>AND</a:t>
            </a:r>
            <a:br>
              <a:rPr lang="en-US" sz="4800" dirty="0" smtClean="0"/>
            </a:br>
            <a:r>
              <a:rPr lang="en-US" sz="4800" dirty="0" smtClean="0"/>
              <a:t>TRANSITION PLANNING</a:t>
            </a:r>
            <a:endParaRPr lang="en-US" sz="4800" dirty="0"/>
          </a:p>
        </p:txBody>
      </p:sp>
      <p:sp>
        <p:nvSpPr>
          <p:cNvPr id="3" name="Subtitle 2"/>
          <p:cNvSpPr>
            <a:spLocks noGrp="1"/>
          </p:cNvSpPr>
          <p:nvPr>
            <p:ph type="subTitle" idx="1"/>
          </p:nvPr>
        </p:nvSpPr>
        <p:spPr/>
        <p:txBody>
          <a:bodyPr>
            <a:normAutofit/>
          </a:bodyPr>
          <a:lstStyle/>
          <a:p>
            <a:pPr algn="ctr"/>
            <a:r>
              <a:rPr lang="en-US" sz="3200" dirty="0" smtClean="0"/>
              <a:t>What we know so far…</a:t>
            </a:r>
            <a:endParaRPr lang="en-US" sz="32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97280" y="4455619"/>
            <a:ext cx="2264756" cy="1561465"/>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8799195" y="4455620"/>
            <a:ext cx="2356485" cy="1561465"/>
          </a:xfrm>
          <a:prstGeom prst="rect">
            <a:avLst/>
          </a:prstGeom>
          <a:noFill/>
          <a:ln>
            <a:noFill/>
          </a:ln>
        </p:spPr>
      </p:pic>
      <p:sp>
        <p:nvSpPr>
          <p:cNvPr id="6" name="Slide Number Placeholder 5"/>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586266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dirty="0" smtClean="0"/>
              <a:t>WHICH BRINGS US TO HCB SETTINGS CHARACTER</a:t>
            </a:r>
            <a:endParaRPr lang="en-US" sz="4000"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200" dirty="0" smtClean="0"/>
              <a:t>The home and community-based setting requirements establish an outcome</a:t>
            </a:r>
            <a:r>
              <a:rPr lang="en-US" sz="2200" dirty="0" smtClean="0">
                <a:solidFill>
                  <a:srgbClr val="FF0000"/>
                </a:solidFill>
              </a:rPr>
              <a:t>-</a:t>
            </a:r>
            <a:r>
              <a:rPr lang="en-US" sz="2200" dirty="0" smtClean="0"/>
              <a:t> oriented definition that focuses on the nature and quality of individuals’ experiences</a:t>
            </a:r>
          </a:p>
          <a:p>
            <a:pPr lvl="1">
              <a:buFont typeface="Arial" panose="020B0604020202020204" pitchFamily="34" charset="0"/>
              <a:buChar char="•"/>
            </a:pPr>
            <a:endParaRPr lang="en-US" sz="2200" dirty="0"/>
          </a:p>
          <a:p>
            <a:pPr lvl="1">
              <a:buFont typeface="Arial" panose="020B0604020202020204" pitchFamily="34" charset="0"/>
              <a:buChar char="•"/>
            </a:pPr>
            <a:r>
              <a:rPr lang="en-US" sz="2200" dirty="0" smtClean="0"/>
              <a:t>The requirements maximize opportunities for individuals to have access to the benefits of community living and the opportunity to receive services in the most integrated setting</a:t>
            </a:r>
          </a:p>
          <a:p>
            <a:pPr lvl="1">
              <a:buFont typeface="Arial" panose="020B0604020202020204" pitchFamily="34" charset="0"/>
              <a:buChar char="•"/>
            </a:pPr>
            <a:endParaRPr lang="en-US" sz="2200" dirty="0"/>
          </a:p>
          <a:p>
            <a:pPr lvl="2">
              <a:buFont typeface="Arial" panose="020B0604020202020204" pitchFamily="34" charset="0"/>
              <a:buChar char="•"/>
            </a:pPr>
            <a:r>
              <a:rPr lang="en-US" sz="1800" b="1" dirty="0" smtClean="0"/>
              <a:t>Remember the Olmstead/DOJ mandate</a:t>
            </a:r>
          </a:p>
          <a:p>
            <a:pPr lvl="2">
              <a:buFont typeface="Arial" panose="020B0604020202020204" pitchFamily="34" charset="0"/>
              <a:buChar char="•"/>
            </a:pPr>
            <a:r>
              <a:rPr lang="en-US" sz="1800" b="1" dirty="0" smtClean="0"/>
              <a:t>The new standards are “experiential” and about “qualities” of the setting</a:t>
            </a:r>
            <a:endParaRPr lang="en-US" sz="1800" b="1" dirty="0"/>
          </a:p>
        </p:txBody>
      </p:sp>
      <p:pic>
        <p:nvPicPr>
          <p:cNvPr id="4" name="Picture 3"/>
          <p:cNvPicPr>
            <a:picLocks noChangeAspect="1"/>
          </p:cNvPicPr>
          <p:nvPr/>
        </p:nvPicPr>
        <p:blipFill>
          <a:blip r:embed="rId2"/>
          <a:stretch>
            <a:fillRect/>
          </a:stretch>
        </p:blipFill>
        <p:spPr>
          <a:xfrm>
            <a:off x="9299839" y="5378396"/>
            <a:ext cx="1609483" cy="719390"/>
          </a:xfrm>
          <a:prstGeom prst="rect">
            <a:avLst/>
          </a:prstGeom>
        </p:spPr>
      </p:pic>
      <p:pic>
        <p:nvPicPr>
          <p:cNvPr id="5" name="Picture 4"/>
          <p:cNvPicPr>
            <a:picLocks noChangeAspect="1"/>
          </p:cNvPicPr>
          <p:nvPr/>
        </p:nvPicPr>
        <p:blipFill>
          <a:blip r:embed="rId2"/>
          <a:stretch>
            <a:fillRect/>
          </a:stretch>
        </p:blipFill>
        <p:spPr>
          <a:xfrm>
            <a:off x="9290602" y="5406105"/>
            <a:ext cx="1609483" cy="719390"/>
          </a:xfrm>
          <a:prstGeom prst="rect">
            <a:avLst/>
          </a:prstGeom>
        </p:spPr>
      </p:pic>
      <p:sp>
        <p:nvSpPr>
          <p:cNvPr id="6" name="Slide Number Placeholder 5"/>
          <p:cNvSpPr>
            <a:spLocks noGrp="1"/>
          </p:cNvSpPr>
          <p:nvPr>
            <p:ph type="sldNum" sz="quarter" idx="12"/>
          </p:nvPr>
        </p:nvSpPr>
        <p:spPr/>
        <p:txBody>
          <a:bodyPr/>
          <a:lstStyle/>
          <a:p>
            <a:fld id="{6113E31D-E2AB-40D1-8B51-AFA5AFEF393A}" type="slidenum">
              <a:rPr lang="en-US" smtClean="0"/>
              <a:t>10</a:t>
            </a:fld>
            <a:endParaRPr lang="en-US" dirty="0"/>
          </a:p>
        </p:txBody>
      </p:sp>
    </p:spTree>
    <p:extLst>
      <p:ext uri="{BB962C8B-B14F-4D97-AF65-F5344CB8AC3E}">
        <p14:creationId xmlns:p14="http://schemas.microsoft.com/office/powerpoint/2010/main" val="394496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dirty="0" smtClean="0"/>
              <a:t>HCBS SETTING	</a:t>
            </a:r>
            <a:br>
              <a:rPr lang="en-US" sz="4000" dirty="0" smtClean="0"/>
            </a:br>
            <a:r>
              <a:rPr lang="en-US" sz="4000" dirty="0" smtClean="0"/>
              <a:t>REQUIREMENTS	</a:t>
            </a:r>
            <a:endParaRPr lang="en-US" sz="4000" dirty="0"/>
          </a:p>
        </p:txBody>
      </p:sp>
      <p:sp>
        <p:nvSpPr>
          <p:cNvPr id="3" name="Content Placeholder 2"/>
          <p:cNvSpPr>
            <a:spLocks noGrp="1"/>
          </p:cNvSpPr>
          <p:nvPr>
            <p:ph idx="1"/>
          </p:nvPr>
        </p:nvSpPr>
        <p:spPr/>
        <p:txBody>
          <a:bodyPr>
            <a:normAutofit/>
          </a:bodyPr>
          <a:lstStyle/>
          <a:p>
            <a:pPr marL="201168" lvl="1" indent="0">
              <a:buNone/>
            </a:pPr>
            <a:r>
              <a:rPr lang="en-US" sz="2200" dirty="0" smtClean="0"/>
              <a:t>42CFR441.310(c)(4)</a:t>
            </a:r>
          </a:p>
          <a:p>
            <a:pPr lvl="1">
              <a:buFont typeface="Arial" panose="020B0604020202020204" pitchFamily="34" charset="0"/>
              <a:buChar char="•"/>
            </a:pPr>
            <a:r>
              <a:rPr lang="en-US" sz="2200" dirty="0" smtClean="0"/>
              <a:t>Is integrated in and supports access to the greater community </a:t>
            </a:r>
          </a:p>
          <a:p>
            <a:pPr lvl="1">
              <a:buFont typeface="Arial" panose="020B0604020202020204" pitchFamily="34" charset="0"/>
              <a:buChar char="•"/>
            </a:pPr>
            <a:endParaRPr lang="en-US" sz="2200" dirty="0"/>
          </a:p>
          <a:p>
            <a:pPr lvl="1">
              <a:buFont typeface="Arial" panose="020B0604020202020204" pitchFamily="34" charset="0"/>
              <a:buChar char="•"/>
            </a:pPr>
            <a:r>
              <a:rPr lang="en-US" sz="2200" dirty="0" smtClean="0"/>
              <a:t>Provides opportunities to seek employment and work in competitive integrated settings, engage in community life, and control personal resources</a:t>
            </a:r>
          </a:p>
          <a:p>
            <a:pPr lvl="1">
              <a:buFont typeface="Arial" panose="020B0604020202020204" pitchFamily="34" charset="0"/>
              <a:buChar char="•"/>
            </a:pPr>
            <a:endParaRPr lang="en-US" sz="2200" dirty="0"/>
          </a:p>
          <a:p>
            <a:pPr lvl="1">
              <a:buFont typeface="Arial" panose="020B0604020202020204" pitchFamily="34" charset="0"/>
              <a:buChar char="•"/>
            </a:pPr>
            <a:r>
              <a:rPr lang="en-US" sz="2200" b="1" dirty="0" smtClean="0">
                <a:solidFill>
                  <a:schemeClr val="accent2"/>
                </a:solidFill>
              </a:rPr>
              <a:t>Ensures the individual receives services in the community with the same degree of access as individuals not receiving Medicaid home and community-based services</a:t>
            </a:r>
            <a:endParaRPr lang="en-US" sz="2200" b="1" dirty="0">
              <a:solidFill>
                <a:schemeClr val="accent2"/>
              </a:solidFill>
            </a:endParaRPr>
          </a:p>
        </p:txBody>
      </p:sp>
      <p:pic>
        <p:nvPicPr>
          <p:cNvPr id="7" name="Picture 6"/>
          <p:cNvPicPr>
            <a:picLocks noChangeAspect="1"/>
          </p:cNvPicPr>
          <p:nvPr/>
        </p:nvPicPr>
        <p:blipFill>
          <a:blip r:embed="rId2"/>
          <a:stretch>
            <a:fillRect/>
          </a:stretch>
        </p:blipFill>
        <p:spPr>
          <a:xfrm>
            <a:off x="9327549" y="5509399"/>
            <a:ext cx="1609483" cy="719390"/>
          </a:xfrm>
          <a:prstGeom prst="rect">
            <a:avLst/>
          </a:prstGeom>
        </p:spPr>
      </p:pic>
      <p:pic>
        <p:nvPicPr>
          <p:cNvPr id="8" name="Picture 7" descr="C:\Users\Arthur.Barndt\Pictures\home (1).jpg"/>
          <p:cNvPicPr/>
          <p:nvPr/>
        </p:nvPicPr>
        <p:blipFill>
          <a:blip r:embed="rId3">
            <a:extLst>
              <a:ext uri="{28A0092B-C50C-407E-A947-70E740481C1C}">
                <a14:useLocalDpi xmlns:a14="http://schemas.microsoft.com/office/drawing/2010/main" val="0"/>
              </a:ext>
            </a:extLst>
          </a:blip>
          <a:srcRect/>
          <a:stretch>
            <a:fillRect/>
          </a:stretch>
        </p:blipFill>
        <p:spPr bwMode="auto">
          <a:xfrm>
            <a:off x="5403306" y="105795"/>
            <a:ext cx="2602230" cy="1631565"/>
          </a:xfrm>
          <a:prstGeom prst="rect">
            <a:avLst/>
          </a:prstGeom>
          <a:noFill/>
          <a:ln>
            <a:noFill/>
          </a:ln>
        </p:spPr>
      </p:pic>
      <p:sp>
        <p:nvSpPr>
          <p:cNvPr id="9" name="Slide Number Placeholder 8"/>
          <p:cNvSpPr>
            <a:spLocks noGrp="1"/>
          </p:cNvSpPr>
          <p:nvPr>
            <p:ph type="sldNum" sz="quarter" idx="12"/>
          </p:nvPr>
        </p:nvSpPr>
        <p:spPr/>
        <p:txBody>
          <a:bodyPr/>
          <a:lstStyle/>
          <a:p>
            <a:fld id="{6113E31D-E2AB-40D1-8B51-AFA5AFEF393A}" type="slidenum">
              <a:rPr lang="en-US" smtClean="0"/>
              <a:t>11</a:t>
            </a:fld>
            <a:endParaRPr lang="en-US" dirty="0"/>
          </a:p>
        </p:txBody>
      </p:sp>
    </p:spTree>
    <p:extLst>
      <p:ext uri="{BB962C8B-B14F-4D97-AF65-F5344CB8AC3E}">
        <p14:creationId xmlns:p14="http://schemas.microsoft.com/office/powerpoint/2010/main" val="1889712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r"/>
            <a:r>
              <a:rPr lang="en-US" sz="4000" dirty="0" smtClean="0"/>
              <a:t>HCB SETTING</a:t>
            </a:r>
            <a:br>
              <a:rPr lang="en-US" sz="4000" dirty="0" smtClean="0"/>
            </a:br>
            <a:r>
              <a:rPr lang="en-US" sz="4000" dirty="0" smtClean="0"/>
              <a:t>REQUIREMENTS</a:t>
            </a:r>
            <a:endParaRPr lang="en-US" sz="4000"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200" dirty="0" smtClean="0"/>
              <a:t>The setting is selected by the  individual from among setting options including non-disability specific settings and an option  for a private unit in a residential setting</a:t>
            </a:r>
          </a:p>
          <a:p>
            <a:pPr marL="201168" lvl="1" indent="0">
              <a:buNone/>
            </a:pPr>
            <a:endParaRPr lang="en-US" sz="2200" dirty="0" smtClean="0"/>
          </a:p>
          <a:p>
            <a:pPr lvl="1">
              <a:buFont typeface="Arial" panose="020B0604020202020204" pitchFamily="34" charset="0"/>
              <a:buChar char="•"/>
            </a:pPr>
            <a:r>
              <a:rPr lang="en-US" sz="2200" dirty="0" smtClean="0"/>
              <a:t>The setting options are identified and documented in the person-centered service plan and are based on the individual’s needs, preferences, and, for residential settings, resources available for room and board</a:t>
            </a:r>
            <a:endParaRPr lang="en-US" sz="2200" dirty="0"/>
          </a:p>
        </p:txBody>
      </p:sp>
      <p:pic>
        <p:nvPicPr>
          <p:cNvPr id="4" name="Picture 3" descr="C:\Users\Arthur.Barndt\Pictures\choices-jpg.jpg"/>
          <p:cNvPicPr/>
          <p:nvPr/>
        </p:nvPicPr>
        <p:blipFill>
          <a:blip r:embed="rId2">
            <a:extLst>
              <a:ext uri="{28A0092B-C50C-407E-A947-70E740481C1C}">
                <a14:useLocalDpi xmlns:a14="http://schemas.microsoft.com/office/drawing/2010/main" val="0"/>
              </a:ext>
            </a:extLst>
          </a:blip>
          <a:srcRect/>
          <a:stretch>
            <a:fillRect/>
          </a:stretch>
        </p:blipFill>
        <p:spPr bwMode="auto">
          <a:xfrm>
            <a:off x="1209964" y="73892"/>
            <a:ext cx="3849109" cy="1579417"/>
          </a:xfrm>
          <a:prstGeom prst="rect">
            <a:avLst/>
          </a:prstGeom>
          <a:noFill/>
          <a:ln>
            <a:noFill/>
          </a:ln>
        </p:spPr>
      </p:pic>
      <p:pic>
        <p:nvPicPr>
          <p:cNvPr id="5" name="Picture 4"/>
          <p:cNvPicPr>
            <a:picLocks noChangeAspect="1"/>
          </p:cNvPicPr>
          <p:nvPr/>
        </p:nvPicPr>
        <p:blipFill>
          <a:blip r:embed="rId3"/>
          <a:stretch>
            <a:fillRect/>
          </a:stretch>
        </p:blipFill>
        <p:spPr>
          <a:xfrm>
            <a:off x="9364494" y="5509399"/>
            <a:ext cx="1609483" cy="719390"/>
          </a:xfrm>
          <a:prstGeom prst="rect">
            <a:avLst/>
          </a:prstGeom>
        </p:spPr>
      </p:pic>
      <p:sp>
        <p:nvSpPr>
          <p:cNvPr id="6" name="Slide Number Placeholder 5"/>
          <p:cNvSpPr>
            <a:spLocks noGrp="1"/>
          </p:cNvSpPr>
          <p:nvPr>
            <p:ph type="sldNum" sz="quarter" idx="12"/>
          </p:nvPr>
        </p:nvSpPr>
        <p:spPr/>
        <p:txBody>
          <a:bodyPr/>
          <a:lstStyle/>
          <a:p>
            <a:fld id="{6113E31D-E2AB-40D1-8B51-AFA5AFEF393A}" type="slidenum">
              <a:rPr lang="en-US" smtClean="0"/>
              <a:t>12</a:t>
            </a:fld>
            <a:endParaRPr lang="en-US" dirty="0"/>
          </a:p>
        </p:txBody>
      </p:sp>
    </p:spTree>
    <p:extLst>
      <p:ext uri="{BB962C8B-B14F-4D97-AF65-F5344CB8AC3E}">
        <p14:creationId xmlns:p14="http://schemas.microsoft.com/office/powerpoint/2010/main" val="1490577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t>HCB SETTING REQUIREMENTS</a:t>
            </a:r>
            <a:endParaRPr lang="en-US" sz="4000"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200" dirty="0" smtClean="0"/>
              <a:t>Ensures an individual’s rights of privacy, dignity, respect, and freedom from coercion and restraint </a:t>
            </a:r>
          </a:p>
          <a:p>
            <a:pPr lvl="1">
              <a:buFont typeface="Arial" panose="020B0604020202020204" pitchFamily="34" charset="0"/>
              <a:buChar char="•"/>
            </a:pPr>
            <a:endParaRPr lang="en-US" sz="2200" dirty="0"/>
          </a:p>
          <a:p>
            <a:pPr lvl="1">
              <a:buFont typeface="Arial" panose="020B0604020202020204" pitchFamily="34" charset="0"/>
              <a:buChar char="•"/>
            </a:pPr>
            <a:r>
              <a:rPr lang="en-US" sz="2200" dirty="0" smtClean="0">
                <a:solidFill>
                  <a:schemeClr val="accent2"/>
                </a:solidFill>
              </a:rPr>
              <a:t>Optimizes individual initiative, autonomy, and independence in making life choices</a:t>
            </a:r>
          </a:p>
          <a:p>
            <a:pPr lvl="1">
              <a:buFont typeface="Arial" panose="020B0604020202020204" pitchFamily="34" charset="0"/>
              <a:buChar char="•"/>
            </a:pPr>
            <a:endParaRPr lang="en-US" sz="2200" dirty="0"/>
          </a:p>
          <a:p>
            <a:pPr lvl="1">
              <a:buFont typeface="Arial" panose="020B0604020202020204" pitchFamily="34" charset="0"/>
              <a:buChar char="•"/>
            </a:pPr>
            <a:r>
              <a:rPr lang="en-US" sz="2200" dirty="0" smtClean="0"/>
              <a:t>Facilitates individual choices regarding services and supports, and who provides them</a:t>
            </a:r>
            <a:endParaRPr lang="en-US" sz="2200" dirty="0"/>
          </a:p>
        </p:txBody>
      </p:sp>
      <p:pic>
        <p:nvPicPr>
          <p:cNvPr id="4" name="Picture 3"/>
          <p:cNvPicPr>
            <a:picLocks noChangeAspect="1"/>
          </p:cNvPicPr>
          <p:nvPr/>
        </p:nvPicPr>
        <p:blipFill>
          <a:blip r:embed="rId3"/>
          <a:stretch>
            <a:fillRect/>
          </a:stretch>
        </p:blipFill>
        <p:spPr>
          <a:xfrm>
            <a:off x="9410676" y="5509399"/>
            <a:ext cx="1609483" cy="719390"/>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mtClean="0"/>
              <a:t>13</a:t>
            </a:fld>
            <a:endParaRPr lang="en-US" dirty="0"/>
          </a:p>
        </p:txBody>
      </p:sp>
    </p:spTree>
    <p:extLst>
      <p:ext uri="{BB962C8B-B14F-4D97-AF65-F5344CB8AC3E}">
        <p14:creationId xmlns:p14="http://schemas.microsoft.com/office/powerpoint/2010/main" val="1625716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dirty="0" smtClean="0"/>
              <a:t>PRIVATE ROOMS?</a:t>
            </a:r>
            <a:endParaRPr lang="en-US" sz="4000"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400" b="1" dirty="0" smtClean="0"/>
              <a:t>What we have heard so far:</a:t>
            </a:r>
          </a:p>
          <a:p>
            <a:pPr lvl="1">
              <a:buFont typeface="Arial" panose="020B0604020202020204" pitchFamily="34" charset="0"/>
              <a:buChar char="•"/>
            </a:pPr>
            <a:endParaRPr lang="en-US" sz="2200" b="1" dirty="0"/>
          </a:p>
          <a:p>
            <a:pPr lvl="2">
              <a:buFont typeface="Arial" panose="020B0604020202020204" pitchFamily="34" charset="0"/>
              <a:buChar char="•"/>
            </a:pPr>
            <a:r>
              <a:rPr lang="en-US" sz="2400" dirty="0" smtClean="0"/>
              <a:t>States must have options for individuals to potentially choose a private room</a:t>
            </a:r>
          </a:p>
          <a:p>
            <a:pPr lvl="2">
              <a:buFont typeface="Arial" panose="020B0604020202020204" pitchFamily="34" charset="0"/>
              <a:buChar char="•"/>
            </a:pPr>
            <a:endParaRPr lang="en-US" sz="2400" dirty="0"/>
          </a:p>
          <a:p>
            <a:pPr lvl="2">
              <a:buFont typeface="Arial" panose="020B0604020202020204" pitchFamily="34" charset="0"/>
              <a:buChar char="•"/>
            </a:pPr>
            <a:r>
              <a:rPr lang="en-US" sz="2400" dirty="0" smtClean="0"/>
              <a:t>Does NOT mean all providers must now offer or provide private rooms</a:t>
            </a:r>
          </a:p>
          <a:p>
            <a:pPr lvl="2">
              <a:buFont typeface="Arial" panose="020B0604020202020204" pitchFamily="34" charset="0"/>
              <a:buChar char="•"/>
            </a:pPr>
            <a:endParaRPr lang="en-US" sz="2400" dirty="0"/>
          </a:p>
          <a:p>
            <a:pPr lvl="2">
              <a:buFont typeface="Arial" panose="020B0604020202020204" pitchFamily="34" charset="0"/>
              <a:buChar char="•"/>
            </a:pPr>
            <a:r>
              <a:rPr lang="en-US" sz="2400" dirty="0" smtClean="0"/>
              <a:t>Note on the previous slide, planning can take into effect the “resources available for room and board”</a:t>
            </a:r>
            <a:endParaRPr lang="en-US" sz="2400" dirty="0"/>
          </a:p>
        </p:txBody>
      </p:sp>
      <p:pic>
        <p:nvPicPr>
          <p:cNvPr id="4" name="Picture 3" descr="C:\Users\Arthur.Barndt\Pictures\private room(1).jpg"/>
          <p:cNvPicPr/>
          <p:nvPr/>
        </p:nvPicPr>
        <p:blipFill>
          <a:blip r:embed="rId2">
            <a:extLst>
              <a:ext uri="{28A0092B-C50C-407E-A947-70E740481C1C}">
                <a14:useLocalDpi xmlns:a14="http://schemas.microsoft.com/office/drawing/2010/main" val="0"/>
              </a:ext>
            </a:extLst>
          </a:blip>
          <a:srcRect/>
          <a:stretch>
            <a:fillRect/>
          </a:stretch>
        </p:blipFill>
        <p:spPr bwMode="auto">
          <a:xfrm>
            <a:off x="8149244" y="83128"/>
            <a:ext cx="2616835" cy="1551710"/>
          </a:xfrm>
          <a:prstGeom prst="rect">
            <a:avLst/>
          </a:prstGeom>
          <a:noFill/>
          <a:ln>
            <a:noFill/>
          </a:ln>
        </p:spPr>
      </p:pic>
      <p:sp>
        <p:nvSpPr>
          <p:cNvPr id="5" name="Slide Number Placeholder 4"/>
          <p:cNvSpPr>
            <a:spLocks noGrp="1"/>
          </p:cNvSpPr>
          <p:nvPr>
            <p:ph type="sldNum" sz="quarter" idx="12"/>
          </p:nvPr>
        </p:nvSpPr>
        <p:spPr/>
        <p:txBody>
          <a:bodyPr/>
          <a:lstStyle/>
          <a:p>
            <a:fld id="{6113E31D-E2AB-40D1-8B51-AFA5AFEF393A}" type="slidenum">
              <a:rPr lang="en-US" smtClean="0"/>
              <a:t>14</a:t>
            </a:fld>
            <a:endParaRPr lang="en-US" dirty="0"/>
          </a:p>
        </p:txBody>
      </p:sp>
    </p:spTree>
    <p:extLst>
      <p:ext uri="{BB962C8B-B14F-4D97-AF65-F5344CB8AC3E}">
        <p14:creationId xmlns:p14="http://schemas.microsoft.com/office/powerpoint/2010/main" val="1301002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000000">
                    <a:lumMod val="75000"/>
                    <a:lumOff val="25000"/>
                  </a:srgbClr>
                </a:solidFill>
              </a:rPr>
              <a:t>PROVIDER-OWNED OR CONTROLLED </a:t>
            </a:r>
            <a:br>
              <a:rPr lang="en-US" sz="3600" dirty="0">
                <a:solidFill>
                  <a:srgbClr val="000000">
                    <a:lumMod val="75000"/>
                    <a:lumOff val="25000"/>
                  </a:srgbClr>
                </a:solidFill>
              </a:rPr>
            </a:br>
            <a:r>
              <a:rPr lang="en-US" sz="3600" dirty="0">
                <a:solidFill>
                  <a:srgbClr val="000000">
                    <a:lumMod val="75000"/>
                    <a:lumOff val="25000"/>
                  </a:srgbClr>
                </a:solidFill>
              </a:rPr>
              <a:t>RESIDENTIAL SETTINGS:</a:t>
            </a:r>
            <a:br>
              <a:rPr lang="en-US" sz="3600" dirty="0">
                <a:solidFill>
                  <a:srgbClr val="000000">
                    <a:lumMod val="75000"/>
                    <a:lumOff val="25000"/>
                  </a:srgbClr>
                </a:solidFill>
              </a:rPr>
            </a:br>
            <a:r>
              <a:rPr lang="en-US" sz="3600" dirty="0">
                <a:solidFill>
                  <a:srgbClr val="000000">
                    <a:lumMod val="75000"/>
                    <a:lumOff val="25000"/>
                  </a:srgbClr>
                </a:solidFill>
              </a:rPr>
              <a:t>ADDITIONAL CHARACTERISTICS</a:t>
            </a:r>
            <a:endParaRPr lang="en-US" sz="3600"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400" dirty="0" smtClean="0"/>
              <a:t>Each individual has privacy in his/her sleeping or living unit</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Units have lockable entrance doors, with the individual and appropriate staff having keys to doors as needed</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Individuals sharing units have a choice of roommates</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Individuals have the freedom to furnish and decorate their sleeping or living units within the lease or other agreement</a:t>
            </a:r>
            <a:endParaRPr lang="en-US" sz="2400" dirty="0"/>
          </a:p>
        </p:txBody>
      </p:sp>
      <p:sp>
        <p:nvSpPr>
          <p:cNvPr id="4" name="Slide Number Placeholder 3"/>
          <p:cNvSpPr>
            <a:spLocks noGrp="1"/>
          </p:cNvSpPr>
          <p:nvPr>
            <p:ph type="sldNum" sz="quarter" idx="12"/>
          </p:nvPr>
        </p:nvSpPr>
        <p:spPr/>
        <p:txBody>
          <a:bodyPr/>
          <a:lstStyle/>
          <a:p>
            <a:fld id="{6113E31D-E2AB-40D1-8B51-AFA5AFEF393A}" type="slidenum">
              <a:rPr lang="en-US" smtClean="0"/>
              <a:t>15</a:t>
            </a:fld>
            <a:endParaRPr lang="en-US" dirty="0"/>
          </a:p>
        </p:txBody>
      </p:sp>
      <p:pic>
        <p:nvPicPr>
          <p:cNvPr id="5" name="Picture 4"/>
          <p:cNvPicPr>
            <a:picLocks noChangeAspect="1"/>
          </p:cNvPicPr>
          <p:nvPr/>
        </p:nvPicPr>
        <p:blipFill>
          <a:blip r:embed="rId2"/>
          <a:stretch>
            <a:fillRect/>
          </a:stretch>
        </p:blipFill>
        <p:spPr>
          <a:xfrm>
            <a:off x="8015968" y="286603"/>
            <a:ext cx="3139712" cy="1292464"/>
          </a:xfrm>
          <a:prstGeom prst="rect">
            <a:avLst/>
          </a:prstGeom>
        </p:spPr>
      </p:pic>
      <p:pic>
        <p:nvPicPr>
          <p:cNvPr id="6" name="Picture 5"/>
          <p:cNvPicPr>
            <a:picLocks noChangeAspect="1"/>
          </p:cNvPicPr>
          <p:nvPr/>
        </p:nvPicPr>
        <p:blipFill>
          <a:blip r:embed="rId3"/>
          <a:stretch>
            <a:fillRect/>
          </a:stretch>
        </p:blipFill>
        <p:spPr>
          <a:xfrm>
            <a:off x="9429149" y="5582102"/>
            <a:ext cx="1609483" cy="719390"/>
          </a:xfrm>
          <a:prstGeom prst="rect">
            <a:avLst/>
          </a:prstGeom>
        </p:spPr>
      </p:pic>
    </p:spTree>
    <p:extLst>
      <p:ext uri="{BB962C8B-B14F-4D97-AF65-F5344CB8AC3E}">
        <p14:creationId xmlns:p14="http://schemas.microsoft.com/office/powerpoint/2010/main" val="1789164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a:r>
              <a:rPr lang="en-US" sz="4000" dirty="0" smtClean="0"/>
              <a:t>PROVIDER-OWNED OR CONTROLLED</a:t>
            </a:r>
            <a:br>
              <a:rPr lang="en-US" sz="4000" dirty="0" smtClean="0"/>
            </a:br>
            <a:r>
              <a:rPr lang="en-US" sz="4000" dirty="0" smtClean="0"/>
              <a:t> RESIDENTIAL SETTINGS:</a:t>
            </a:r>
            <a:br>
              <a:rPr lang="en-US" sz="4000" dirty="0" smtClean="0"/>
            </a:br>
            <a:r>
              <a:rPr lang="en-US" sz="4000" dirty="0" smtClean="0"/>
              <a:t>ADDITIONAL CHARACTERISTICS</a:t>
            </a:r>
            <a:endParaRPr lang="en-US" sz="4000"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200" dirty="0" smtClean="0"/>
              <a:t>Individuals have freedom and support to control their schedules and activities and have access to food any time</a:t>
            </a:r>
          </a:p>
          <a:p>
            <a:pPr lvl="1">
              <a:buFont typeface="Arial" panose="020B0604020202020204" pitchFamily="34" charset="0"/>
              <a:buChar char="•"/>
            </a:pPr>
            <a:endParaRPr lang="en-US" sz="2200" dirty="0"/>
          </a:p>
          <a:p>
            <a:pPr lvl="1">
              <a:buFont typeface="Arial" panose="020B0604020202020204" pitchFamily="34" charset="0"/>
              <a:buChar char="•"/>
            </a:pPr>
            <a:r>
              <a:rPr lang="en-US" sz="2200" dirty="0" smtClean="0"/>
              <a:t>Individuals may have visitors at any time</a:t>
            </a:r>
          </a:p>
          <a:p>
            <a:pPr lvl="1">
              <a:buFont typeface="Arial" panose="020B0604020202020204" pitchFamily="34" charset="0"/>
              <a:buChar char="•"/>
            </a:pPr>
            <a:endParaRPr lang="en-US" sz="2200" dirty="0"/>
          </a:p>
          <a:p>
            <a:pPr lvl="1">
              <a:buFont typeface="Arial" panose="020B0604020202020204" pitchFamily="34" charset="0"/>
              <a:buChar char="•"/>
            </a:pPr>
            <a:r>
              <a:rPr lang="en-US" sz="2200" dirty="0" smtClean="0"/>
              <a:t>Setting is physically accessible to the individual</a:t>
            </a:r>
            <a:endParaRPr lang="en-US" sz="2200" dirty="0"/>
          </a:p>
        </p:txBody>
      </p:sp>
      <p:sp>
        <p:nvSpPr>
          <p:cNvPr id="4" name="Slide Number Placeholder 3"/>
          <p:cNvSpPr>
            <a:spLocks noGrp="1"/>
          </p:cNvSpPr>
          <p:nvPr>
            <p:ph type="sldNum" sz="quarter" idx="12"/>
          </p:nvPr>
        </p:nvSpPr>
        <p:spPr/>
        <p:txBody>
          <a:bodyPr/>
          <a:lstStyle/>
          <a:p>
            <a:fld id="{6113E31D-E2AB-40D1-8B51-AFA5AFEF393A}" type="slidenum">
              <a:rPr lang="en-US" smtClean="0"/>
              <a:t>16</a:t>
            </a:fld>
            <a:endParaRPr lang="en-US" dirty="0"/>
          </a:p>
        </p:txBody>
      </p:sp>
      <p:pic>
        <p:nvPicPr>
          <p:cNvPr id="5" name="Picture 4"/>
          <p:cNvPicPr>
            <a:picLocks noChangeAspect="1"/>
          </p:cNvPicPr>
          <p:nvPr/>
        </p:nvPicPr>
        <p:blipFill>
          <a:blip r:embed="rId2"/>
          <a:stretch>
            <a:fillRect/>
          </a:stretch>
        </p:blipFill>
        <p:spPr>
          <a:xfrm>
            <a:off x="9473691" y="5509399"/>
            <a:ext cx="1609483" cy="719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470" y="2447059"/>
            <a:ext cx="3429000" cy="2222500"/>
          </a:xfrm>
          <a:prstGeom prst="rect">
            <a:avLst/>
          </a:prstGeom>
        </p:spPr>
      </p:pic>
    </p:spTree>
    <p:extLst>
      <p:ext uri="{BB962C8B-B14F-4D97-AF65-F5344CB8AC3E}">
        <p14:creationId xmlns:p14="http://schemas.microsoft.com/office/powerpoint/2010/main" val="3724062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t>PROVIDER-OWNED OR CONTROLLED RESIDENTIAL SETTINGS</a:t>
            </a:r>
            <a:endParaRPr lang="en-US" sz="4000"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200" dirty="0" smtClean="0"/>
              <a:t>CMS has developed a set of criteria that must be met when there are “modifications” to the settings requirements for an individual</a:t>
            </a:r>
          </a:p>
          <a:p>
            <a:pPr lvl="1">
              <a:buFont typeface="Arial" panose="020B0604020202020204" pitchFamily="34" charset="0"/>
              <a:buChar char="•"/>
            </a:pPr>
            <a:endParaRPr lang="en-US" sz="2200" dirty="0"/>
          </a:p>
          <a:p>
            <a:pPr lvl="1">
              <a:buFont typeface="Arial" panose="020B0604020202020204" pitchFamily="34" charset="0"/>
              <a:buChar char="•"/>
            </a:pPr>
            <a:r>
              <a:rPr lang="en-US" sz="2200" dirty="0" smtClean="0"/>
              <a:t>Basically this is about any restrictions such as, limiting access to food or concerns about furnishings</a:t>
            </a:r>
            <a:endParaRPr lang="en-US" sz="2200" strike="sngStrike" dirty="0">
              <a:solidFill>
                <a:srgbClr val="FF0000"/>
              </a:solidFill>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17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418" y="3620655"/>
            <a:ext cx="3482109" cy="2054629"/>
          </a:xfrm>
          <a:prstGeom prst="rect">
            <a:avLst/>
          </a:prstGeom>
        </p:spPr>
      </p:pic>
    </p:spTree>
    <p:extLst>
      <p:ext uri="{BB962C8B-B14F-4D97-AF65-F5344CB8AC3E}">
        <p14:creationId xmlns:p14="http://schemas.microsoft.com/office/powerpoint/2010/main" val="1678755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t>CONGREGATE SETTINGS AND THE HCB SETTINGS REQUIREMENTS</a:t>
            </a:r>
            <a:endParaRPr lang="en-US" sz="4000"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200" dirty="0" smtClean="0">
                <a:solidFill>
                  <a:schemeClr val="accent2"/>
                </a:solidFill>
              </a:rPr>
              <a:t>Be aware this is not just residential…the HCBS settings requirements apply to ALL HCB settings including day programs….</a:t>
            </a:r>
          </a:p>
          <a:p>
            <a:pPr lvl="1">
              <a:buFont typeface="Arial" panose="020B0604020202020204" pitchFamily="34" charset="0"/>
              <a:buChar char="•"/>
            </a:pPr>
            <a:endParaRPr lang="en-US" sz="2200" dirty="0">
              <a:solidFill>
                <a:schemeClr val="accent2"/>
              </a:solidFill>
            </a:endParaRPr>
          </a:p>
          <a:p>
            <a:pPr lvl="1">
              <a:buFont typeface="Arial" panose="020B0604020202020204" pitchFamily="34" charset="0"/>
              <a:buChar char="•"/>
            </a:pPr>
            <a:r>
              <a:rPr lang="en-US" sz="2200" dirty="0" smtClean="0">
                <a:solidFill>
                  <a:schemeClr val="tx1"/>
                </a:solidFill>
              </a:rPr>
              <a:t>CMS noted in the comments….</a:t>
            </a:r>
          </a:p>
          <a:p>
            <a:pPr lvl="2">
              <a:buFont typeface="Arial" panose="020B0604020202020204" pitchFamily="34" charset="0"/>
              <a:buChar char="•"/>
            </a:pPr>
            <a:r>
              <a:rPr lang="en-US" sz="2400" dirty="0" smtClean="0">
                <a:solidFill>
                  <a:schemeClr val="tx1"/>
                </a:solidFill>
              </a:rPr>
              <a:t>“To the extent that the services described are provided under 1915(i) or 1915(k)  (for example, residential, day, or other), they must be delivered in settings that meet the HCB setting requirements as set forth in this rule.  We will provide further guidance regarding applying the regulations to non-residential HCB settings.”</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18</a:t>
            </a:fld>
            <a:endParaRPr lang="en-US" dirty="0"/>
          </a:p>
        </p:txBody>
      </p:sp>
    </p:spTree>
    <p:extLst>
      <p:ext uri="{BB962C8B-B14F-4D97-AF65-F5344CB8AC3E}">
        <p14:creationId xmlns:p14="http://schemas.microsoft.com/office/powerpoint/2010/main" val="3586250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4977"/>
            <a:ext cx="10058400" cy="1450757"/>
          </a:xfrm>
        </p:spPr>
        <p:txBody>
          <a:bodyPr anchor="t">
            <a:normAutofit/>
          </a:bodyPr>
          <a:lstStyle/>
          <a:p>
            <a:pPr algn="ctr"/>
            <a:r>
              <a:rPr lang="en-US" sz="4000" dirty="0" smtClean="0"/>
              <a:t>AND WENT ON TO SAY IN THEIR WEBINAR</a:t>
            </a:r>
            <a:endParaRPr lang="en-US" sz="4000"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endParaRPr lang="en-US" sz="2800" dirty="0" smtClean="0"/>
          </a:p>
          <a:p>
            <a:pPr lvl="1">
              <a:buFont typeface="Arial" panose="020B0604020202020204" pitchFamily="34" charset="0"/>
              <a:buChar char="•"/>
            </a:pPr>
            <a:r>
              <a:rPr lang="en-US" sz="2800" dirty="0" smtClean="0"/>
              <a:t>Application of setting requirements to non-residential settings – Rule applies to all settings where HCBS are delivered, </a:t>
            </a:r>
            <a:r>
              <a:rPr lang="en-US" sz="2800" dirty="0" smtClean="0">
                <a:solidFill>
                  <a:schemeClr val="accent1"/>
                </a:solidFill>
              </a:rPr>
              <a:t>not just to residential settings </a:t>
            </a:r>
            <a:r>
              <a:rPr lang="en-US" sz="2800" dirty="0" smtClean="0"/>
              <a:t>and CMS will provide additional information about how states should apply the standards to non-residential settings</a:t>
            </a:r>
            <a:endParaRPr lang="en-US" sz="2800" dirty="0"/>
          </a:p>
        </p:txBody>
      </p:sp>
      <p:sp>
        <p:nvSpPr>
          <p:cNvPr id="4" name="Slide Number Placeholder 3"/>
          <p:cNvSpPr>
            <a:spLocks noGrp="1"/>
          </p:cNvSpPr>
          <p:nvPr>
            <p:ph type="sldNum" sz="quarter" idx="12"/>
          </p:nvPr>
        </p:nvSpPr>
        <p:spPr/>
        <p:txBody>
          <a:bodyPr/>
          <a:lstStyle/>
          <a:p>
            <a:fld id="{6113E31D-E2AB-40D1-8B51-AFA5AFEF393A}" type="slidenum">
              <a:rPr lang="en-US" smtClean="0"/>
              <a:t>19</a:t>
            </a:fld>
            <a:endParaRPr lang="en-US" dirty="0"/>
          </a:p>
        </p:txBody>
      </p:sp>
      <p:pic>
        <p:nvPicPr>
          <p:cNvPr id="5" name="Picture 4"/>
          <p:cNvPicPr>
            <a:picLocks noChangeAspect="1"/>
          </p:cNvPicPr>
          <p:nvPr/>
        </p:nvPicPr>
        <p:blipFill>
          <a:blip r:embed="rId2"/>
          <a:stretch>
            <a:fillRect/>
          </a:stretch>
        </p:blipFill>
        <p:spPr>
          <a:xfrm>
            <a:off x="9327549" y="5445050"/>
            <a:ext cx="1609483" cy="719390"/>
          </a:xfrm>
          <a:prstGeom prst="rect">
            <a:avLst/>
          </a:prstGeom>
        </p:spPr>
      </p:pic>
    </p:spTree>
    <p:extLst>
      <p:ext uri="{BB962C8B-B14F-4D97-AF65-F5344CB8AC3E}">
        <p14:creationId xmlns:p14="http://schemas.microsoft.com/office/powerpoint/2010/main" val="4168266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t>WE WILL FOCUS TODAY’S PRESENTATION ON:</a:t>
            </a:r>
            <a:endParaRPr lang="en-US" sz="4000"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400" dirty="0" smtClean="0"/>
              <a:t>A very brief overview of the entire rule</a:t>
            </a:r>
          </a:p>
          <a:p>
            <a:pPr lvl="1">
              <a:buFont typeface="Arial" panose="020B0604020202020204" pitchFamily="34" charset="0"/>
              <a:buChar char="•"/>
            </a:pPr>
            <a:r>
              <a:rPr lang="en-US" sz="2400" dirty="0" smtClean="0"/>
              <a:t>Key provisions relating to the Home and Community-Based (HCB) </a:t>
            </a:r>
            <a:r>
              <a:rPr lang="en-US" sz="2400" dirty="0"/>
              <a:t>s</a:t>
            </a:r>
            <a:r>
              <a:rPr lang="en-US" sz="2400" dirty="0" smtClean="0"/>
              <a:t>etting  rules</a:t>
            </a:r>
          </a:p>
          <a:p>
            <a:pPr lvl="1">
              <a:buFont typeface="Arial" panose="020B0604020202020204" pitchFamily="34" charset="0"/>
              <a:buChar char="•"/>
            </a:pPr>
            <a:r>
              <a:rPr lang="en-US" sz="2400" dirty="0" smtClean="0"/>
              <a:t>Key aspects of the person-centered planning requirements</a:t>
            </a:r>
          </a:p>
          <a:p>
            <a:pPr lvl="1">
              <a:buFont typeface="Arial" panose="020B0604020202020204" pitchFamily="34" charset="0"/>
              <a:buChar char="•"/>
            </a:pPr>
            <a:r>
              <a:rPr lang="en-US" sz="2400" dirty="0" smtClean="0"/>
              <a:t>Transition planning to come into compliance with the HCB settings requirements</a:t>
            </a:r>
          </a:p>
          <a:p>
            <a:pPr lvl="1">
              <a:buFont typeface="Arial" panose="020B0604020202020204" pitchFamily="34" charset="0"/>
              <a:buChar char="•"/>
            </a:pPr>
            <a:endParaRPr lang="en-US" sz="2400" dirty="0"/>
          </a:p>
          <a:p>
            <a:pPr marL="201168" lvl="1" indent="0">
              <a:buNone/>
            </a:pPr>
            <a:r>
              <a:rPr lang="en-US" sz="2000" dirty="0" smtClean="0"/>
              <a:t>N.B:  wherever you see this on a slide, this means we are using the language directly taken from CMS materials on the rules</a:t>
            </a:r>
          </a:p>
          <a:p>
            <a:pPr lvl="1">
              <a:buFont typeface="Arial" panose="020B0604020202020204" pitchFamily="34" charset="0"/>
              <a:buChar char="•"/>
            </a:pPr>
            <a:endParaRPr lang="en-US" sz="2400" dirty="0"/>
          </a:p>
        </p:txBody>
      </p:sp>
      <p:pic>
        <p:nvPicPr>
          <p:cNvPr id="4" name="Picture 3" descr="C:\Users\Arthur.Barndt\Pictures\cmstag.png"/>
          <p:cNvPicPr/>
          <p:nvPr/>
        </p:nvPicPr>
        <p:blipFill>
          <a:blip r:embed="rId3">
            <a:extLst>
              <a:ext uri="{28A0092B-C50C-407E-A947-70E740481C1C}">
                <a14:useLocalDpi xmlns:a14="http://schemas.microsoft.com/office/drawing/2010/main" val="0"/>
              </a:ext>
            </a:extLst>
          </a:blip>
          <a:srcRect/>
          <a:stretch>
            <a:fillRect/>
          </a:stretch>
        </p:blipFill>
        <p:spPr bwMode="auto">
          <a:xfrm>
            <a:off x="8413231" y="5153891"/>
            <a:ext cx="1608224" cy="715203"/>
          </a:xfrm>
          <a:prstGeom prst="rect">
            <a:avLst/>
          </a:prstGeom>
          <a:noFill/>
          <a:ln>
            <a:noFill/>
          </a:ln>
        </p:spPr>
      </p:pic>
      <p:sp>
        <p:nvSpPr>
          <p:cNvPr id="5" name="Slide Number Placeholder 4"/>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3114374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296727" y="286603"/>
            <a:ext cx="2179782" cy="1450757"/>
          </a:xfrm>
          <a:prstGeom prst="rect">
            <a:avLst/>
          </a:prstGeom>
        </p:spPr>
      </p:pic>
      <p:sp>
        <p:nvSpPr>
          <p:cNvPr id="2" name="Title 1"/>
          <p:cNvSpPr>
            <a:spLocks noGrp="1"/>
          </p:cNvSpPr>
          <p:nvPr>
            <p:ph type="title"/>
          </p:nvPr>
        </p:nvSpPr>
        <p:spPr/>
        <p:txBody>
          <a:bodyPr anchor="t">
            <a:normAutofit/>
          </a:bodyPr>
          <a:lstStyle/>
          <a:p>
            <a:r>
              <a:rPr lang="en-US" sz="4000" dirty="0" smtClean="0">
                <a:solidFill>
                  <a:srgbClr val="000000">
                    <a:lumMod val="75000"/>
                    <a:lumOff val="25000"/>
                  </a:srgbClr>
                </a:solidFill>
              </a:rPr>
              <a:t>PERSON-CENTERED</a:t>
            </a:r>
            <a:br>
              <a:rPr lang="en-US" sz="4000" dirty="0" smtClean="0">
                <a:solidFill>
                  <a:srgbClr val="000000">
                    <a:lumMod val="75000"/>
                    <a:lumOff val="25000"/>
                  </a:srgbClr>
                </a:solidFill>
              </a:rPr>
            </a:br>
            <a:r>
              <a:rPr lang="en-US" sz="4000" dirty="0" smtClean="0">
                <a:solidFill>
                  <a:srgbClr val="000000">
                    <a:lumMod val="75000"/>
                    <a:lumOff val="25000"/>
                  </a:srgbClr>
                </a:solidFill>
              </a:rPr>
              <a:t>PLANNING</a:t>
            </a:r>
            <a:endParaRPr lang="en-US" sz="4000" dirty="0"/>
          </a:p>
        </p:txBody>
      </p:sp>
      <p:sp>
        <p:nvSpPr>
          <p:cNvPr id="4" name="Slide Number Placeholder 3"/>
          <p:cNvSpPr>
            <a:spLocks noGrp="1"/>
          </p:cNvSpPr>
          <p:nvPr>
            <p:ph type="sldNum" sz="quarter" idx="12"/>
          </p:nvPr>
        </p:nvSpPr>
        <p:spPr/>
        <p:txBody>
          <a:bodyPr/>
          <a:lstStyle/>
          <a:p>
            <a:fld id="{6113E31D-E2AB-40D1-8B51-AFA5AFEF393A}" type="slidenum">
              <a:rPr lang="en-US" smtClean="0"/>
              <a:t>20</a:t>
            </a:fld>
            <a:endParaRPr lang="en-US" dirty="0"/>
          </a:p>
        </p:txBody>
      </p:sp>
      <p:sp>
        <p:nvSpPr>
          <p:cNvPr id="6" name="Content Placeholder 5"/>
          <p:cNvSpPr>
            <a:spLocks noGrp="1"/>
          </p:cNvSpPr>
          <p:nvPr>
            <p:ph idx="1"/>
          </p:nvPr>
        </p:nvSpPr>
        <p:spPr/>
        <p:txBody>
          <a:bodyPr>
            <a:normAutofit/>
          </a:bodyPr>
          <a:lstStyle/>
          <a:p>
            <a:pPr lvl="1">
              <a:buFont typeface="Arial" panose="020B0604020202020204" pitchFamily="34" charset="0"/>
              <a:buChar char="•"/>
            </a:pPr>
            <a:r>
              <a:rPr lang="en-US" sz="2400" dirty="0" smtClean="0"/>
              <a:t>Conducted to reflect </a:t>
            </a:r>
            <a:r>
              <a:rPr lang="en-US" sz="2400" dirty="0"/>
              <a:t>w</a:t>
            </a:r>
            <a:r>
              <a:rPr lang="en-US" sz="2400" dirty="0" smtClean="0"/>
              <a:t>hat is important to the individual to ensure delivery of services in a manner reflecting personal preferences and ensuring health and welfare</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Identifies the strengths, preferences, needs (clinical and support), and desired outcomes of the individual</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May include whether and what services are self-directed</a:t>
            </a:r>
            <a:endParaRPr lang="en-US" sz="2400" dirty="0"/>
          </a:p>
        </p:txBody>
      </p:sp>
    </p:spTree>
    <p:extLst>
      <p:ext uri="{BB962C8B-B14F-4D97-AF65-F5344CB8AC3E}">
        <p14:creationId xmlns:p14="http://schemas.microsoft.com/office/powerpoint/2010/main" val="176775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t>PERSON-CENTERED PLANNING</a:t>
            </a:r>
            <a:endParaRPr lang="en-US" sz="4000"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400" dirty="0" smtClean="0"/>
              <a:t>Written plan reflects – </a:t>
            </a:r>
          </a:p>
          <a:p>
            <a:pPr lvl="1">
              <a:buFont typeface="Arial" panose="020B0604020202020204" pitchFamily="34" charset="0"/>
              <a:buChar char="•"/>
            </a:pPr>
            <a:endParaRPr lang="en-US" sz="2400" dirty="0" smtClean="0"/>
          </a:p>
          <a:p>
            <a:pPr lvl="2">
              <a:buFont typeface="Arial" panose="020B0604020202020204" pitchFamily="34" charset="0"/>
              <a:buChar char="•"/>
            </a:pPr>
            <a:r>
              <a:rPr lang="en-US" sz="2000" dirty="0" smtClean="0"/>
              <a:t>Setting is chosen by the individual and is </a:t>
            </a:r>
            <a:r>
              <a:rPr lang="en-US" sz="2000" smtClean="0"/>
              <a:t>integrated in, </a:t>
            </a:r>
            <a:r>
              <a:rPr lang="en-US" sz="2000" dirty="0" smtClean="0"/>
              <a:t>and supports full access to the greater community</a:t>
            </a:r>
          </a:p>
          <a:p>
            <a:pPr lvl="2">
              <a:buFont typeface="Arial" panose="020B0604020202020204" pitchFamily="34" charset="0"/>
              <a:buChar char="•"/>
            </a:pPr>
            <a:endParaRPr lang="en-US" sz="2000" dirty="0"/>
          </a:p>
          <a:p>
            <a:pPr lvl="2">
              <a:buFont typeface="Arial" panose="020B0604020202020204" pitchFamily="34" charset="0"/>
              <a:buChar char="•"/>
            </a:pPr>
            <a:r>
              <a:rPr lang="en-US" sz="2000" dirty="0" smtClean="0">
                <a:solidFill>
                  <a:schemeClr val="accent1"/>
                </a:solidFill>
              </a:rPr>
              <a:t>Opportunities to seek employment and work in competitive integrated settings</a:t>
            </a:r>
          </a:p>
          <a:p>
            <a:pPr lvl="2">
              <a:buFont typeface="Arial" panose="020B0604020202020204" pitchFamily="34" charset="0"/>
              <a:buChar char="•"/>
            </a:pPr>
            <a:endParaRPr lang="en-US" sz="2000" dirty="0"/>
          </a:p>
          <a:p>
            <a:pPr lvl="2">
              <a:buFont typeface="Arial" panose="020B0604020202020204" pitchFamily="34" charset="0"/>
              <a:buChar char="•"/>
            </a:pPr>
            <a:r>
              <a:rPr lang="en-US" sz="2000" dirty="0" smtClean="0"/>
              <a:t>Opportunity to engage in community life, control personal resources</a:t>
            </a:r>
            <a:r>
              <a:rPr lang="en-US" sz="2000" dirty="0" smtClean="0">
                <a:solidFill>
                  <a:schemeClr val="accent1"/>
                </a:solidFill>
              </a:rPr>
              <a:t>, and receive services in the community to the same degree of access as individuals not receiving Medicaid HCBS</a:t>
            </a:r>
            <a:endParaRPr lang="en-US" sz="2000" dirty="0">
              <a:solidFill>
                <a:schemeClr val="accent1"/>
              </a:solidFill>
            </a:endParaRPr>
          </a:p>
          <a:p>
            <a:pPr lvl="2">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fld id="{6113E31D-E2AB-40D1-8B51-AFA5AFEF393A}" type="slidenum">
              <a:rPr lang="en-US" smtClean="0"/>
              <a:t>21</a:t>
            </a:fld>
            <a:endParaRPr lang="en-US" dirty="0"/>
          </a:p>
        </p:txBody>
      </p:sp>
    </p:spTree>
    <p:extLst>
      <p:ext uri="{BB962C8B-B14F-4D97-AF65-F5344CB8AC3E}">
        <p14:creationId xmlns:p14="http://schemas.microsoft.com/office/powerpoint/2010/main" val="1330246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t>SO, WHAT MIGHT THIS </a:t>
            </a:r>
            <a:br>
              <a:rPr lang="en-US" sz="4000" dirty="0" smtClean="0"/>
            </a:br>
            <a:r>
              <a:rPr lang="en-US" sz="4000" dirty="0" smtClean="0"/>
              <a:t>ALL MEAN FOR STATES?</a:t>
            </a:r>
            <a:endParaRPr lang="en-US" sz="4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7564" y="2022764"/>
            <a:ext cx="7572894" cy="4054763"/>
          </a:xfrm>
        </p:spPr>
      </p:pic>
      <p:sp>
        <p:nvSpPr>
          <p:cNvPr id="4" name="Slide Number Placeholder 3"/>
          <p:cNvSpPr>
            <a:spLocks noGrp="1"/>
          </p:cNvSpPr>
          <p:nvPr>
            <p:ph type="sldNum" sz="quarter" idx="12"/>
          </p:nvPr>
        </p:nvSpPr>
        <p:spPr/>
        <p:txBody>
          <a:bodyPr/>
          <a:lstStyle/>
          <a:p>
            <a:fld id="{6113E31D-E2AB-40D1-8B51-AFA5AFEF393A}" type="slidenum">
              <a:rPr lang="en-US" smtClean="0"/>
              <a:t>22</a:t>
            </a:fld>
            <a:endParaRPr lang="en-US" dirty="0"/>
          </a:p>
        </p:txBody>
      </p:sp>
    </p:spTree>
    <p:extLst>
      <p:ext uri="{BB962C8B-B14F-4D97-AF65-F5344CB8AC3E}">
        <p14:creationId xmlns:p14="http://schemas.microsoft.com/office/powerpoint/2010/main" val="1952590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t>TRANSITION PLAN:</a:t>
            </a:r>
            <a:br>
              <a:rPr lang="en-US" sz="4000" dirty="0" smtClean="0"/>
            </a:br>
            <a:r>
              <a:rPr lang="en-US" sz="4000" dirty="0" smtClean="0"/>
              <a:t>PUBLIC COMMENT REQUIREMENT</a:t>
            </a:r>
            <a:endParaRPr lang="en-US" sz="4000" dirty="0"/>
          </a:p>
        </p:txBody>
      </p:sp>
      <p:sp>
        <p:nvSpPr>
          <p:cNvPr id="3" name="Content Placeholder 2"/>
          <p:cNvSpPr>
            <a:spLocks noGrp="1"/>
          </p:cNvSpPr>
          <p:nvPr>
            <p:ph idx="1"/>
          </p:nvPr>
        </p:nvSpPr>
        <p:spPr/>
        <p:txBody>
          <a:bodyPr>
            <a:normAutofit/>
          </a:bodyPr>
          <a:lstStyle/>
          <a:p>
            <a:pPr marL="201168" lvl="1" indent="0">
              <a:buNone/>
            </a:pPr>
            <a:r>
              <a:rPr lang="en-US" sz="2400" dirty="0" smtClean="0"/>
              <a:t>The state must:</a:t>
            </a:r>
          </a:p>
          <a:p>
            <a:pPr lvl="1">
              <a:buFont typeface="Arial" panose="020B0604020202020204" pitchFamily="34" charset="0"/>
              <a:buChar char="•"/>
            </a:pPr>
            <a:r>
              <a:rPr lang="en-US" sz="2400" dirty="0" smtClean="0"/>
              <a:t> Provide a 30-day public notice and comment period on the plan the state intends to submit to CMS</a:t>
            </a:r>
          </a:p>
          <a:p>
            <a:pPr lvl="1">
              <a:buFont typeface="Arial" panose="020B0604020202020204" pitchFamily="34" charset="0"/>
              <a:buChar char="•"/>
            </a:pPr>
            <a:r>
              <a:rPr lang="en-US" sz="2400" dirty="0" smtClean="0"/>
              <a:t>Provide minimum of two statements of public notice and public input procedures</a:t>
            </a:r>
          </a:p>
          <a:p>
            <a:pPr lvl="1">
              <a:buFont typeface="Arial" panose="020B0604020202020204" pitchFamily="34" charset="0"/>
              <a:buChar char="•"/>
            </a:pPr>
            <a:r>
              <a:rPr lang="en-US" sz="2400" dirty="0" smtClean="0"/>
              <a:t>Ensure the full transition plan is available for public comment</a:t>
            </a:r>
          </a:p>
          <a:p>
            <a:pPr lvl="1">
              <a:buFont typeface="Arial" panose="020B0604020202020204" pitchFamily="34" charset="0"/>
              <a:buChar char="•"/>
            </a:pPr>
            <a:r>
              <a:rPr lang="en-US" sz="2400" dirty="0" smtClean="0"/>
              <a:t>Consider public comments</a:t>
            </a:r>
          </a:p>
          <a:p>
            <a:pPr lvl="1">
              <a:buFont typeface="Arial" panose="020B0604020202020204" pitchFamily="34" charset="0"/>
              <a:buChar char="•"/>
            </a:pPr>
            <a:r>
              <a:rPr lang="en-US" sz="2400" dirty="0" smtClean="0"/>
              <a:t>Modify the plan based on public comment, as appropriate</a:t>
            </a:r>
          </a:p>
          <a:p>
            <a:pPr lvl="1">
              <a:buFont typeface="Arial" panose="020B0604020202020204" pitchFamily="34" charset="0"/>
              <a:buChar char="•"/>
            </a:pPr>
            <a:r>
              <a:rPr lang="en-US" sz="2400" dirty="0" smtClean="0"/>
              <a:t>Submit evidence of public notice and summary of disposition of the comments</a:t>
            </a:r>
            <a:endParaRPr lang="en-US" sz="2400" dirty="0"/>
          </a:p>
          <a:p>
            <a:pPr lvl="1">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fld id="{6113E31D-E2AB-40D1-8B51-AFA5AFEF393A}" type="slidenum">
              <a:rPr lang="en-US" smtClean="0"/>
              <a:t>23</a:t>
            </a:fld>
            <a:endParaRPr lang="en-US" dirty="0"/>
          </a:p>
        </p:txBody>
      </p:sp>
      <p:pic>
        <p:nvPicPr>
          <p:cNvPr id="5" name="Picture 4"/>
          <p:cNvPicPr>
            <a:picLocks noChangeAspect="1"/>
          </p:cNvPicPr>
          <p:nvPr/>
        </p:nvPicPr>
        <p:blipFill>
          <a:blip r:embed="rId2"/>
          <a:stretch>
            <a:fillRect/>
          </a:stretch>
        </p:blipFill>
        <p:spPr>
          <a:xfrm>
            <a:off x="9456858" y="5445050"/>
            <a:ext cx="1609483" cy="719390"/>
          </a:xfrm>
          <a:prstGeom prst="rect">
            <a:avLst/>
          </a:prstGeom>
        </p:spPr>
      </p:pic>
    </p:spTree>
    <p:extLst>
      <p:ext uri="{BB962C8B-B14F-4D97-AF65-F5344CB8AC3E}">
        <p14:creationId xmlns:p14="http://schemas.microsoft.com/office/powerpoint/2010/main" val="3359841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t>WHAT TO SELF-ASSESS</a:t>
            </a:r>
            <a:endParaRPr lang="en-US" sz="4000" dirty="0"/>
          </a:p>
        </p:txBody>
      </p:sp>
      <p:sp>
        <p:nvSpPr>
          <p:cNvPr id="3" name="Content Placeholder 2"/>
          <p:cNvSpPr>
            <a:spLocks noGrp="1"/>
          </p:cNvSpPr>
          <p:nvPr>
            <p:ph idx="1"/>
          </p:nvPr>
        </p:nvSpPr>
        <p:spPr/>
        <p:txBody>
          <a:bodyPr>
            <a:normAutofit/>
          </a:bodyPr>
          <a:lstStyle/>
          <a:p>
            <a:pPr marL="749808" lvl="1" indent="-457200">
              <a:buFont typeface="+mj-lt"/>
              <a:buAutoNum type="arabicPeriod"/>
            </a:pPr>
            <a:r>
              <a:rPr lang="en-US" sz="2400" b="1" dirty="0" smtClean="0"/>
              <a:t>Service Definitions – Waiver and State Plan</a:t>
            </a:r>
          </a:p>
          <a:p>
            <a:pPr marL="749808" lvl="1" indent="-457200">
              <a:buFont typeface="+mj-lt"/>
              <a:buAutoNum type="arabicPeriod"/>
            </a:pPr>
            <a:endParaRPr lang="en-US" sz="2400" b="1" dirty="0"/>
          </a:p>
          <a:p>
            <a:pPr marL="749808" lvl="1" indent="-457200">
              <a:buFont typeface="+mj-lt"/>
              <a:buAutoNum type="arabicPeriod"/>
            </a:pPr>
            <a:r>
              <a:rPr lang="en-US" sz="2400" b="1" dirty="0" smtClean="0"/>
              <a:t>Service Standards and Requirements</a:t>
            </a:r>
          </a:p>
          <a:p>
            <a:pPr marL="1115568" lvl="3" indent="-457200">
              <a:buFont typeface="Arial" panose="020B0604020202020204" pitchFamily="34" charset="0"/>
              <a:buChar char="•"/>
            </a:pPr>
            <a:r>
              <a:rPr lang="en-US" sz="2000" dirty="0" smtClean="0"/>
              <a:t>Regulations</a:t>
            </a:r>
            <a:endParaRPr lang="en-US" sz="2000" dirty="0"/>
          </a:p>
          <a:p>
            <a:pPr marL="1115568" lvl="3" indent="-457200">
              <a:buFont typeface="Arial" panose="020B0604020202020204" pitchFamily="34" charset="0"/>
              <a:buChar char="•"/>
            </a:pPr>
            <a:r>
              <a:rPr lang="en-US" sz="2000" dirty="0" smtClean="0"/>
              <a:t>Provider qualifications</a:t>
            </a:r>
          </a:p>
          <a:p>
            <a:pPr marL="1115568" lvl="3" indent="-457200">
              <a:buFont typeface="Arial" panose="020B0604020202020204" pitchFamily="34" charset="0"/>
              <a:buChar char="•"/>
            </a:pPr>
            <a:r>
              <a:rPr lang="en-US" sz="2000" dirty="0" smtClean="0"/>
              <a:t>Training requirements</a:t>
            </a:r>
          </a:p>
          <a:p>
            <a:pPr marL="658368" lvl="3" indent="0">
              <a:buNone/>
            </a:pPr>
            <a:endParaRPr lang="en-US" sz="2000" dirty="0" smtClean="0"/>
          </a:p>
          <a:p>
            <a:pPr marL="749808" lvl="1" indent="-457200">
              <a:buClr>
                <a:srgbClr val="E48312"/>
              </a:buClr>
              <a:buFont typeface="+mj-lt"/>
              <a:buAutoNum type="arabicPeriod"/>
            </a:pPr>
            <a:r>
              <a:rPr lang="en-US" sz="2400" b="1" dirty="0">
                <a:solidFill>
                  <a:srgbClr val="000000">
                    <a:lumMod val="75000"/>
                    <a:lumOff val="25000"/>
                  </a:srgbClr>
                </a:solidFill>
              </a:rPr>
              <a:t>Service </a:t>
            </a:r>
            <a:r>
              <a:rPr lang="en-US" sz="2400" b="1" dirty="0" smtClean="0">
                <a:solidFill>
                  <a:srgbClr val="000000">
                    <a:lumMod val="75000"/>
                    <a:lumOff val="25000"/>
                  </a:srgbClr>
                </a:solidFill>
              </a:rPr>
              <a:t>Contracts</a:t>
            </a:r>
            <a:r>
              <a:rPr lang="en-US" sz="2400" b="1" dirty="0">
                <a:solidFill>
                  <a:srgbClr val="000000">
                    <a:lumMod val="75000"/>
                    <a:lumOff val="25000"/>
                  </a:srgbClr>
                </a:solidFill>
              </a:rPr>
              <a:t>, </a:t>
            </a:r>
            <a:r>
              <a:rPr lang="en-US" sz="2400" b="1" dirty="0" smtClean="0">
                <a:solidFill>
                  <a:srgbClr val="000000">
                    <a:lumMod val="75000"/>
                    <a:lumOff val="25000"/>
                  </a:srgbClr>
                </a:solidFill>
              </a:rPr>
              <a:t>Rate </a:t>
            </a:r>
            <a:r>
              <a:rPr lang="en-US" sz="2400" b="1" dirty="0">
                <a:solidFill>
                  <a:srgbClr val="000000">
                    <a:lumMod val="75000"/>
                    <a:lumOff val="25000"/>
                  </a:srgbClr>
                </a:solidFill>
              </a:rPr>
              <a:t>M</a:t>
            </a:r>
            <a:r>
              <a:rPr lang="en-US" sz="2400" b="1" dirty="0" smtClean="0">
                <a:solidFill>
                  <a:srgbClr val="000000">
                    <a:lumMod val="75000"/>
                    <a:lumOff val="25000"/>
                  </a:srgbClr>
                </a:solidFill>
              </a:rPr>
              <a:t>ethodology</a:t>
            </a:r>
            <a:r>
              <a:rPr lang="en-US" sz="2400" b="1" dirty="0">
                <a:solidFill>
                  <a:srgbClr val="000000">
                    <a:lumMod val="75000"/>
                    <a:lumOff val="25000"/>
                  </a:srgbClr>
                </a:solidFill>
              </a:rPr>
              <a:t>, </a:t>
            </a:r>
            <a:r>
              <a:rPr lang="en-US" sz="2400" b="1" dirty="0" smtClean="0"/>
              <a:t>Billing and </a:t>
            </a:r>
            <a:r>
              <a:rPr lang="en-US" sz="2400" b="1" dirty="0" smtClean="0">
                <a:solidFill>
                  <a:srgbClr val="000000">
                    <a:lumMod val="75000"/>
                    <a:lumOff val="25000"/>
                  </a:srgbClr>
                </a:solidFill>
              </a:rPr>
              <a:t>Adequacy </a:t>
            </a:r>
            <a:r>
              <a:rPr lang="en-US" sz="2400" b="1" dirty="0">
                <a:solidFill>
                  <a:srgbClr val="000000">
                    <a:lumMod val="75000"/>
                    <a:lumOff val="25000"/>
                  </a:srgbClr>
                </a:solidFill>
              </a:rPr>
              <a:t>of </a:t>
            </a:r>
            <a:r>
              <a:rPr lang="en-US" sz="2400" b="1" dirty="0" smtClean="0">
                <a:solidFill>
                  <a:srgbClr val="000000">
                    <a:lumMod val="75000"/>
                    <a:lumOff val="25000"/>
                  </a:srgbClr>
                </a:solidFill>
              </a:rPr>
              <a:t>Rates</a:t>
            </a:r>
            <a:endParaRPr lang="en-US" sz="2400" b="1" dirty="0">
              <a:solidFill>
                <a:srgbClr val="000000">
                  <a:lumMod val="75000"/>
                  <a:lumOff val="25000"/>
                </a:srgbClr>
              </a:solidFill>
            </a:endParaRPr>
          </a:p>
          <a:p>
            <a:pPr marL="658368" lvl="3" indent="0">
              <a:buNone/>
            </a:pPr>
            <a:endParaRPr lang="en-US" sz="2000" dirty="0"/>
          </a:p>
        </p:txBody>
      </p:sp>
      <p:sp>
        <p:nvSpPr>
          <p:cNvPr id="4" name="Slide Number Placeholder 3"/>
          <p:cNvSpPr>
            <a:spLocks noGrp="1"/>
          </p:cNvSpPr>
          <p:nvPr>
            <p:ph type="sldNum" sz="quarter" idx="12"/>
          </p:nvPr>
        </p:nvSpPr>
        <p:spPr/>
        <p:txBody>
          <a:bodyPr/>
          <a:lstStyle/>
          <a:p>
            <a:fld id="{6113E31D-E2AB-40D1-8B51-AFA5AFEF393A}" type="slidenum">
              <a:rPr lang="en-US" smtClean="0"/>
              <a:t>24</a:t>
            </a:fld>
            <a:endParaRPr lang="en-US" dirty="0"/>
          </a:p>
        </p:txBody>
      </p:sp>
    </p:spTree>
    <p:extLst>
      <p:ext uri="{BB962C8B-B14F-4D97-AF65-F5344CB8AC3E}">
        <p14:creationId xmlns:p14="http://schemas.microsoft.com/office/powerpoint/2010/main" val="254952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000" dirty="0">
                <a:solidFill>
                  <a:srgbClr val="000000">
                    <a:lumMod val="75000"/>
                    <a:lumOff val="25000"/>
                  </a:srgbClr>
                </a:solidFill>
              </a:rPr>
              <a:t>WHAT TO SELF-ASSESS</a:t>
            </a:r>
            <a:endParaRPr lang="en-US" dirty="0"/>
          </a:p>
        </p:txBody>
      </p:sp>
      <p:sp>
        <p:nvSpPr>
          <p:cNvPr id="3" name="Content Placeholder 2"/>
          <p:cNvSpPr>
            <a:spLocks noGrp="1"/>
          </p:cNvSpPr>
          <p:nvPr>
            <p:ph idx="1"/>
          </p:nvPr>
        </p:nvSpPr>
        <p:spPr/>
        <p:txBody>
          <a:bodyPr>
            <a:normAutofit/>
          </a:bodyPr>
          <a:lstStyle/>
          <a:p>
            <a:pPr marL="841248" lvl="2" indent="-457200">
              <a:buAutoNum type="arabicPeriod" startAt="4"/>
            </a:pPr>
            <a:r>
              <a:rPr lang="en-US" sz="2400" b="1" dirty="0" smtClean="0">
                <a:solidFill>
                  <a:schemeClr val="tx1"/>
                </a:solidFill>
              </a:rPr>
              <a:t>Person-Centered </a:t>
            </a:r>
            <a:r>
              <a:rPr lang="en-US" sz="2400" b="1" dirty="0">
                <a:solidFill>
                  <a:schemeClr val="tx1"/>
                </a:solidFill>
              </a:rPr>
              <a:t>P</a:t>
            </a:r>
            <a:r>
              <a:rPr lang="en-US" sz="2400" b="1" dirty="0" smtClean="0">
                <a:solidFill>
                  <a:schemeClr val="tx1"/>
                </a:solidFill>
              </a:rPr>
              <a:t>lanning </a:t>
            </a:r>
            <a:r>
              <a:rPr lang="en-US" sz="2400" b="1" dirty="0">
                <a:solidFill>
                  <a:schemeClr val="tx1"/>
                </a:solidFill>
              </a:rPr>
              <a:t>R</a:t>
            </a:r>
            <a:r>
              <a:rPr lang="en-US" sz="2400" b="1" dirty="0" smtClean="0">
                <a:solidFill>
                  <a:schemeClr val="tx1"/>
                </a:solidFill>
              </a:rPr>
              <a:t>equirements and Documentation</a:t>
            </a:r>
          </a:p>
          <a:p>
            <a:pPr marL="841248" lvl="2" indent="-457200">
              <a:buAutoNum type="arabicPeriod" startAt="4"/>
            </a:pPr>
            <a:endParaRPr lang="en-US" sz="2400" b="1" dirty="0" smtClean="0">
              <a:solidFill>
                <a:schemeClr val="tx1"/>
              </a:solidFill>
            </a:endParaRPr>
          </a:p>
          <a:p>
            <a:pPr marL="841248" lvl="2" indent="-457200">
              <a:buAutoNum type="arabicPeriod" startAt="4"/>
            </a:pPr>
            <a:r>
              <a:rPr lang="en-US" sz="2400" b="1" dirty="0" smtClean="0">
                <a:solidFill>
                  <a:schemeClr val="tx1"/>
                </a:solidFill>
              </a:rPr>
              <a:t>Quality Oversight</a:t>
            </a:r>
          </a:p>
          <a:p>
            <a:pPr lvl="5">
              <a:buFont typeface="Arial" panose="020B0604020202020204" pitchFamily="34" charset="0"/>
              <a:buChar char="•"/>
            </a:pPr>
            <a:r>
              <a:rPr lang="en-US" sz="2000" dirty="0" smtClean="0">
                <a:solidFill>
                  <a:schemeClr val="tx1"/>
                </a:solidFill>
              </a:rPr>
              <a:t>Individual plan monitoring requirements </a:t>
            </a:r>
            <a:r>
              <a:rPr lang="en-US" sz="2000" dirty="0">
                <a:solidFill>
                  <a:srgbClr val="FF0000"/>
                </a:solidFill>
              </a:rPr>
              <a:t>–</a:t>
            </a:r>
            <a:r>
              <a:rPr lang="en-US" sz="2000" dirty="0">
                <a:solidFill>
                  <a:schemeClr val="tx1"/>
                </a:solidFill>
              </a:rPr>
              <a:t> support </a:t>
            </a:r>
            <a:r>
              <a:rPr lang="en-US" sz="2000" dirty="0" smtClean="0">
                <a:solidFill>
                  <a:schemeClr val="tx1"/>
                </a:solidFill>
              </a:rPr>
              <a:t>coordination</a:t>
            </a:r>
          </a:p>
          <a:p>
            <a:pPr lvl="5">
              <a:buFont typeface="Arial" panose="020B0604020202020204" pitchFamily="34" charset="0"/>
              <a:buChar char="•"/>
            </a:pPr>
            <a:r>
              <a:rPr lang="en-US" sz="2000" dirty="0" smtClean="0">
                <a:solidFill>
                  <a:schemeClr val="tx1"/>
                </a:solidFill>
              </a:rPr>
              <a:t>Utilization review practices</a:t>
            </a:r>
          </a:p>
          <a:p>
            <a:pPr lvl="5">
              <a:buFont typeface="Arial" panose="020B0604020202020204" pitchFamily="34" charset="0"/>
              <a:buChar char="•"/>
            </a:pPr>
            <a:r>
              <a:rPr lang="en-US" sz="2000" dirty="0" smtClean="0">
                <a:solidFill>
                  <a:schemeClr val="tx1"/>
                </a:solidFill>
              </a:rPr>
              <a:t>Provider monitoring – licensing, certification</a:t>
            </a:r>
          </a:p>
          <a:p>
            <a:pPr lvl="5">
              <a:buFont typeface="Arial" panose="020B0604020202020204" pitchFamily="34" charset="0"/>
              <a:buChar char="•"/>
            </a:pPr>
            <a:r>
              <a:rPr lang="en-US" sz="2000" dirty="0" smtClean="0">
                <a:solidFill>
                  <a:schemeClr val="tx1"/>
                </a:solidFill>
              </a:rPr>
              <a:t>Provider reporting requirements</a:t>
            </a:r>
          </a:p>
          <a:p>
            <a:pPr lvl="5">
              <a:buFont typeface="Arial" panose="020B0604020202020204" pitchFamily="34" charset="0"/>
              <a:buChar char="•"/>
            </a:pPr>
            <a:r>
              <a:rPr lang="en-US" sz="2000" dirty="0" smtClean="0">
                <a:solidFill>
                  <a:schemeClr val="tx1"/>
                </a:solidFill>
              </a:rPr>
              <a:t>Performance outcome measurement – using National Core Indications</a:t>
            </a:r>
          </a:p>
          <a:p>
            <a:pPr marL="871400" lvl="5" indent="0">
              <a:buNone/>
            </a:pPr>
            <a:endParaRPr lang="en-US" sz="2400" dirty="0" smtClean="0">
              <a:solidFill>
                <a:schemeClr val="tx1"/>
              </a:solidFill>
            </a:endParaRPr>
          </a:p>
          <a:p>
            <a:pPr marL="841248" lvl="2" indent="-457200">
              <a:buAutoNum type="arabicPeriod" startAt="4"/>
            </a:pPr>
            <a:r>
              <a:rPr lang="en-US" sz="2400" b="1" dirty="0" smtClean="0">
                <a:solidFill>
                  <a:schemeClr val="tx1"/>
                </a:solidFill>
              </a:rPr>
              <a:t>Information Systems</a:t>
            </a:r>
            <a:endParaRPr lang="en-US" sz="2400" b="1" dirty="0">
              <a:solidFill>
                <a:schemeClr val="accent1"/>
              </a:solidFill>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25</a:t>
            </a:fld>
            <a:endParaRPr lang="en-US" dirty="0"/>
          </a:p>
        </p:txBody>
      </p:sp>
    </p:spTree>
    <p:extLst>
      <p:ext uri="{BB962C8B-B14F-4D97-AF65-F5344CB8AC3E}">
        <p14:creationId xmlns:p14="http://schemas.microsoft.com/office/powerpoint/2010/main" val="2835767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a:r>
              <a:rPr lang="en-US" sz="4000" dirty="0" smtClean="0"/>
              <a:t>WHAT STANDARDS MIGHT WE USE TO </a:t>
            </a:r>
            <a:br>
              <a:rPr lang="en-US" sz="4000" dirty="0" smtClean="0"/>
            </a:br>
            <a:r>
              <a:rPr lang="en-US" sz="4000" dirty="0" smtClean="0"/>
              <a:t>ASSESS SETTINGS THAT “OPTIMIZE”</a:t>
            </a:r>
            <a:br>
              <a:rPr lang="en-US" sz="4000" dirty="0" smtClean="0"/>
            </a:br>
            <a:r>
              <a:rPr lang="en-US" sz="4000" dirty="0" smtClean="0"/>
              <a:t>INTEGRATION?</a:t>
            </a:r>
            <a:endParaRPr lang="en-US" sz="4000" dirty="0"/>
          </a:p>
        </p:txBody>
      </p:sp>
      <p:sp>
        <p:nvSpPr>
          <p:cNvPr id="3" name="Content Placeholder 2"/>
          <p:cNvSpPr>
            <a:spLocks noGrp="1"/>
          </p:cNvSpPr>
          <p:nvPr>
            <p:ph idx="1"/>
          </p:nvPr>
        </p:nvSpPr>
        <p:spPr/>
        <p:txBody>
          <a:bodyPr>
            <a:normAutofit/>
          </a:bodyPr>
          <a:lstStyle/>
          <a:p>
            <a:pPr lvl="2">
              <a:buFont typeface="Arial" panose="020B0604020202020204" pitchFamily="34" charset="0"/>
              <a:buChar char="•"/>
            </a:pPr>
            <a:r>
              <a:rPr lang="en-US" sz="2400" dirty="0" smtClean="0"/>
              <a:t>Physical environment allows unplanned interaction with peers without disabilities throughout the day</a:t>
            </a:r>
          </a:p>
          <a:p>
            <a:pPr lvl="2">
              <a:buFont typeface="Arial" panose="020B0604020202020204" pitchFamily="34" charset="0"/>
              <a:buChar char="•"/>
            </a:pPr>
            <a:endParaRPr lang="en-US" sz="2400" dirty="0"/>
          </a:p>
          <a:p>
            <a:pPr lvl="2">
              <a:buFont typeface="Arial" panose="020B0604020202020204" pitchFamily="34" charset="0"/>
              <a:buChar char="•"/>
            </a:pPr>
            <a:r>
              <a:rPr lang="en-US" sz="2400" dirty="0" smtClean="0"/>
              <a:t>Physical environment allows occasional unplanned interaction with individuals </a:t>
            </a:r>
            <a:r>
              <a:rPr lang="en-US" sz="2400" dirty="0">
                <a:solidFill>
                  <a:srgbClr val="000000">
                    <a:lumMod val="75000"/>
                    <a:lumOff val="25000"/>
                  </a:srgbClr>
                </a:solidFill>
              </a:rPr>
              <a:t>without disabilities</a:t>
            </a:r>
            <a:endParaRPr lang="en-US" sz="2400" dirty="0" smtClean="0"/>
          </a:p>
          <a:p>
            <a:pPr lvl="2">
              <a:buFont typeface="Arial" panose="020B0604020202020204" pitchFamily="34" charset="0"/>
              <a:buChar char="•"/>
            </a:pPr>
            <a:endParaRPr lang="en-US" sz="2400" dirty="0"/>
          </a:p>
          <a:p>
            <a:pPr lvl="2">
              <a:buFont typeface="Arial" panose="020B0604020202020204" pitchFamily="34" charset="0"/>
              <a:buChar char="•"/>
            </a:pPr>
            <a:r>
              <a:rPr lang="en-US" sz="2400" dirty="0" smtClean="0"/>
              <a:t>Physical environment offers no opportunity for unplanned interaction with </a:t>
            </a:r>
            <a:r>
              <a:rPr lang="en-US" sz="2400" dirty="0"/>
              <a:t>individuals without disabilities; </a:t>
            </a:r>
            <a:r>
              <a:rPr lang="en-US" sz="2400" dirty="0" smtClean="0"/>
              <a:t>requires planned                                           interaction</a:t>
            </a:r>
            <a:endParaRPr lang="en-US" sz="2400" dirty="0"/>
          </a:p>
        </p:txBody>
      </p:sp>
      <p:sp>
        <p:nvSpPr>
          <p:cNvPr id="4" name="Slide Number Placeholder 3"/>
          <p:cNvSpPr>
            <a:spLocks noGrp="1"/>
          </p:cNvSpPr>
          <p:nvPr>
            <p:ph type="sldNum" sz="quarter" idx="12"/>
          </p:nvPr>
        </p:nvSpPr>
        <p:spPr/>
        <p:txBody>
          <a:bodyPr/>
          <a:lstStyle/>
          <a:p>
            <a:fld id="{6113E31D-E2AB-40D1-8B51-AFA5AFEF393A}" type="slidenum">
              <a:rPr lang="en-US" smtClean="0"/>
              <a:t>26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8068" y="4792840"/>
            <a:ext cx="3324225" cy="1371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24" y="178229"/>
            <a:ext cx="2486025" cy="1482152"/>
          </a:xfrm>
          <a:prstGeom prst="rect">
            <a:avLst/>
          </a:prstGeom>
        </p:spPr>
      </p:pic>
    </p:spTree>
    <p:extLst>
      <p:ext uri="{BB962C8B-B14F-4D97-AF65-F5344CB8AC3E}">
        <p14:creationId xmlns:p14="http://schemas.microsoft.com/office/powerpoint/2010/main" val="529547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t>WHAT DO INTEGRATIONS LOOK LIKE?</a:t>
            </a:r>
            <a:endParaRPr lang="en-US" sz="4000" dirty="0"/>
          </a:p>
        </p:txBody>
      </p:sp>
      <p:sp>
        <p:nvSpPr>
          <p:cNvPr id="3" name="Content Placeholder 2"/>
          <p:cNvSpPr>
            <a:spLocks noGrp="1"/>
          </p:cNvSpPr>
          <p:nvPr>
            <p:ph idx="1"/>
          </p:nvPr>
        </p:nvSpPr>
        <p:spPr/>
        <p:txBody>
          <a:bodyPr>
            <a:normAutofit/>
          </a:bodyPr>
          <a:lstStyle/>
          <a:p>
            <a:pPr lvl="2">
              <a:buFont typeface="Arial" panose="020B0604020202020204" pitchFamily="34" charset="0"/>
              <a:buChar char="•"/>
            </a:pPr>
            <a:r>
              <a:rPr lang="en-US" sz="2400" b="1" dirty="0" smtClean="0"/>
              <a:t>The same planned activities </a:t>
            </a:r>
            <a:r>
              <a:rPr lang="en-US" sz="2400" dirty="0" smtClean="0"/>
              <a:t>in the home community within all of the life’s activity domains:</a:t>
            </a:r>
          </a:p>
          <a:p>
            <a:pPr lvl="3">
              <a:buFont typeface="Arial" panose="020B0604020202020204" pitchFamily="34" charset="0"/>
              <a:buChar char="•"/>
            </a:pPr>
            <a:r>
              <a:rPr lang="en-US" sz="2400" dirty="0" smtClean="0"/>
              <a:t>Work</a:t>
            </a:r>
          </a:p>
          <a:p>
            <a:pPr lvl="3">
              <a:buFont typeface="Arial" panose="020B0604020202020204" pitchFamily="34" charset="0"/>
              <a:buChar char="•"/>
            </a:pPr>
            <a:r>
              <a:rPr lang="en-US" sz="2400" dirty="0" smtClean="0"/>
              <a:t>Volunteer – work on a political campaign; volunteering at a soup kitchen; kennel volunteer</a:t>
            </a:r>
          </a:p>
          <a:p>
            <a:pPr lvl="3">
              <a:buFont typeface="Arial" panose="020B0604020202020204" pitchFamily="34" charset="0"/>
              <a:buChar char="•"/>
            </a:pPr>
            <a:r>
              <a:rPr lang="en-US" sz="2400" dirty="0" smtClean="0"/>
              <a:t>Learning experiences and activities; books on tape; adult classes; self-help classes</a:t>
            </a:r>
          </a:p>
          <a:p>
            <a:pPr lvl="3">
              <a:buFont typeface="Arial" panose="020B0604020202020204" pitchFamily="34" charset="0"/>
              <a:buChar char="•"/>
            </a:pPr>
            <a:r>
              <a:rPr lang="en-US" sz="2400" dirty="0" smtClean="0"/>
              <a:t>Recreation – having fun / a social life – getting together with friends, going out; peer get together; movies; gambling; shows</a:t>
            </a:r>
          </a:p>
        </p:txBody>
      </p:sp>
      <p:sp>
        <p:nvSpPr>
          <p:cNvPr id="4" name="Slide Number Placeholder 3"/>
          <p:cNvSpPr>
            <a:spLocks noGrp="1"/>
          </p:cNvSpPr>
          <p:nvPr>
            <p:ph type="sldNum" sz="quarter" idx="12"/>
          </p:nvPr>
        </p:nvSpPr>
        <p:spPr/>
        <p:txBody>
          <a:bodyPr/>
          <a:lstStyle/>
          <a:p>
            <a:fld id="{6113E31D-E2AB-40D1-8B51-AFA5AFEF393A}" type="slidenum">
              <a:rPr lang="en-US" smtClean="0"/>
              <a:t>27</a:t>
            </a:fld>
            <a:endParaRPr lang="en-US" dirty="0"/>
          </a:p>
        </p:txBody>
      </p:sp>
      <p:pic>
        <p:nvPicPr>
          <p:cNvPr id="5" name="Picture 4"/>
          <p:cNvPicPr>
            <a:picLocks noChangeAspect="1"/>
          </p:cNvPicPr>
          <p:nvPr/>
        </p:nvPicPr>
        <p:blipFill>
          <a:blip r:embed="rId2"/>
          <a:stretch>
            <a:fillRect/>
          </a:stretch>
        </p:blipFill>
        <p:spPr>
          <a:xfrm>
            <a:off x="169471" y="178229"/>
            <a:ext cx="2038020" cy="1481456"/>
          </a:xfrm>
          <a:prstGeom prst="rect">
            <a:avLst/>
          </a:prstGeom>
        </p:spPr>
      </p:pic>
    </p:spTree>
    <p:extLst>
      <p:ext uri="{BB962C8B-B14F-4D97-AF65-F5344CB8AC3E}">
        <p14:creationId xmlns:p14="http://schemas.microsoft.com/office/powerpoint/2010/main" val="3763337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a:t>WHAT DO INTEGRATIONS LOOK LIKE?</a:t>
            </a:r>
          </a:p>
        </p:txBody>
      </p:sp>
      <p:sp>
        <p:nvSpPr>
          <p:cNvPr id="3" name="Content Placeholder 2"/>
          <p:cNvSpPr>
            <a:spLocks noGrp="1"/>
          </p:cNvSpPr>
          <p:nvPr>
            <p:ph idx="1"/>
          </p:nvPr>
        </p:nvSpPr>
        <p:spPr/>
        <p:txBody>
          <a:bodyPr/>
          <a:lstStyle/>
          <a:p>
            <a:pPr lvl="2">
              <a:buClr>
                <a:srgbClr val="E48312"/>
              </a:buClr>
              <a:buFont typeface="Arial" panose="020B0604020202020204" pitchFamily="34" charset="0"/>
              <a:buChar char="•"/>
            </a:pPr>
            <a:r>
              <a:rPr lang="en-US" sz="2400" b="1" dirty="0">
                <a:solidFill>
                  <a:srgbClr val="000000">
                    <a:lumMod val="75000"/>
                    <a:lumOff val="25000"/>
                  </a:srgbClr>
                </a:solidFill>
              </a:rPr>
              <a:t>The same planned activities </a:t>
            </a:r>
            <a:r>
              <a:rPr lang="en-US" sz="2400" dirty="0">
                <a:solidFill>
                  <a:srgbClr val="000000">
                    <a:lumMod val="75000"/>
                    <a:lumOff val="25000"/>
                  </a:srgbClr>
                </a:solidFill>
              </a:rPr>
              <a:t>in the home community within all of the life’s activity domains</a:t>
            </a:r>
            <a:r>
              <a:rPr lang="en-US" sz="2400" dirty="0" smtClean="0">
                <a:solidFill>
                  <a:srgbClr val="000000">
                    <a:lumMod val="75000"/>
                    <a:lumOff val="25000"/>
                  </a:srgbClr>
                </a:solidFill>
              </a:rPr>
              <a:t>:</a:t>
            </a:r>
          </a:p>
          <a:p>
            <a:pPr lvl="4">
              <a:buClr>
                <a:srgbClr val="E48312"/>
              </a:buClr>
              <a:buFont typeface="Arial" panose="020B0604020202020204" pitchFamily="34" charset="0"/>
              <a:buChar char="•"/>
            </a:pPr>
            <a:r>
              <a:rPr lang="en-US" sz="2400" dirty="0" smtClean="0">
                <a:solidFill>
                  <a:srgbClr val="000000">
                    <a:lumMod val="75000"/>
                    <a:lumOff val="25000"/>
                  </a:srgbClr>
                </a:solidFill>
              </a:rPr>
              <a:t>Shopping</a:t>
            </a:r>
          </a:p>
          <a:p>
            <a:pPr lvl="4">
              <a:buClr>
                <a:srgbClr val="E48312"/>
              </a:buClr>
              <a:buFont typeface="Arial" panose="020B0604020202020204" pitchFamily="34" charset="0"/>
              <a:buChar char="•"/>
            </a:pPr>
            <a:r>
              <a:rPr lang="en-US" sz="2400" dirty="0" smtClean="0">
                <a:solidFill>
                  <a:srgbClr val="000000">
                    <a:lumMod val="75000"/>
                    <a:lumOff val="25000"/>
                  </a:srgbClr>
                </a:solidFill>
              </a:rPr>
              <a:t>Maintain health and wellness – walking; gym membership; diet groups</a:t>
            </a:r>
          </a:p>
          <a:p>
            <a:pPr lvl="4">
              <a:buClr>
                <a:srgbClr val="E48312"/>
              </a:buClr>
              <a:buFont typeface="Arial" panose="020B0604020202020204" pitchFamily="34" charset="0"/>
              <a:buChar char="•"/>
            </a:pPr>
            <a:r>
              <a:rPr lang="en-US" sz="2400" dirty="0" smtClean="0">
                <a:solidFill>
                  <a:srgbClr val="000000">
                    <a:lumMod val="75000"/>
                    <a:lumOff val="25000"/>
                  </a:srgbClr>
                </a:solidFill>
              </a:rPr>
              <a:t>Personal care – hairstyling; having nails done</a:t>
            </a:r>
          </a:p>
          <a:p>
            <a:pPr lvl="4">
              <a:buClr>
                <a:srgbClr val="E48312"/>
              </a:buClr>
              <a:buFont typeface="Arial" panose="020B0604020202020204" pitchFamily="34" charset="0"/>
              <a:buChar char="•"/>
            </a:pPr>
            <a:r>
              <a:rPr lang="en-US" sz="2400" dirty="0" smtClean="0">
                <a:solidFill>
                  <a:srgbClr val="000000">
                    <a:lumMod val="75000"/>
                    <a:lumOff val="25000"/>
                  </a:srgbClr>
                </a:solidFill>
              </a:rPr>
              <a:t>Maintaining </a:t>
            </a:r>
            <a:r>
              <a:rPr lang="en-US" sz="2400" dirty="0">
                <a:solidFill>
                  <a:srgbClr val="000000">
                    <a:lumMod val="75000"/>
                    <a:lumOff val="25000"/>
                  </a:srgbClr>
                </a:solidFill>
              </a:rPr>
              <a:t>home – </a:t>
            </a:r>
            <a:r>
              <a:rPr lang="en-US" sz="2400" dirty="0" smtClean="0">
                <a:solidFill>
                  <a:srgbClr val="000000">
                    <a:lumMod val="75000"/>
                    <a:lumOff val="25000"/>
                  </a:srgbClr>
                </a:solidFill>
              </a:rPr>
              <a:t>maintenance and improvement; cleaning; laundry</a:t>
            </a:r>
          </a:p>
          <a:p>
            <a:pPr lvl="4">
              <a:buClr>
                <a:srgbClr val="E48312"/>
              </a:buClr>
              <a:buFont typeface="Arial" panose="020B0604020202020204" pitchFamily="34" charset="0"/>
              <a:buChar char="•"/>
            </a:pPr>
            <a:r>
              <a:rPr lang="en-US" sz="2400" dirty="0" smtClean="0">
                <a:solidFill>
                  <a:srgbClr val="000000">
                    <a:lumMod val="75000"/>
                    <a:lumOff val="25000"/>
                  </a:srgbClr>
                </a:solidFill>
              </a:rPr>
              <a:t>Caring for </a:t>
            </a:r>
            <a:r>
              <a:rPr lang="en-US" sz="2400" dirty="0">
                <a:solidFill>
                  <a:srgbClr val="000000">
                    <a:lumMod val="75000"/>
                    <a:lumOff val="25000"/>
                  </a:srgbClr>
                </a:solidFill>
              </a:rPr>
              <a:t>others – </a:t>
            </a:r>
            <a:r>
              <a:rPr lang="en-US" sz="2400" dirty="0" smtClean="0">
                <a:solidFill>
                  <a:srgbClr val="000000">
                    <a:lumMod val="75000"/>
                    <a:lumOff val="25000"/>
                  </a:srgbClr>
                </a:solidFill>
              </a:rPr>
              <a:t>relatives; or others</a:t>
            </a:r>
          </a:p>
          <a:p>
            <a:pPr lvl="4">
              <a:buClr>
                <a:srgbClr val="E48312"/>
              </a:buClr>
              <a:buFont typeface="Arial" panose="020B0604020202020204" pitchFamily="34" charset="0"/>
              <a:buChar char="•"/>
            </a:pPr>
            <a:r>
              <a:rPr lang="en-US" sz="2400" dirty="0">
                <a:solidFill>
                  <a:srgbClr val="000000">
                    <a:lumMod val="75000"/>
                    <a:lumOff val="25000"/>
                  </a:srgbClr>
                </a:solidFill>
              </a:rPr>
              <a:t>Spirituality – </a:t>
            </a:r>
            <a:r>
              <a:rPr lang="en-US" sz="2400" dirty="0" smtClean="0">
                <a:solidFill>
                  <a:srgbClr val="000000">
                    <a:lumMod val="75000"/>
                    <a:lumOff val="25000"/>
                  </a:srgbClr>
                </a:solidFill>
              </a:rPr>
              <a:t>worship; meditation; yoga classes; meeting groups; sodalities</a:t>
            </a:r>
          </a:p>
          <a:p>
            <a:pPr lvl="4">
              <a:buClr>
                <a:srgbClr val="E48312"/>
              </a:buClr>
              <a:buFont typeface="Arial" panose="020B0604020202020204" pitchFamily="34" charset="0"/>
              <a:buChar char="•"/>
            </a:pPr>
            <a:r>
              <a:rPr lang="en-US" sz="2400" dirty="0">
                <a:solidFill>
                  <a:srgbClr val="000000">
                    <a:lumMod val="75000"/>
                    <a:lumOff val="25000"/>
                  </a:srgbClr>
                </a:solidFill>
              </a:rPr>
              <a:t>Hobbies </a:t>
            </a:r>
            <a:r>
              <a:rPr lang="en-US" sz="2400" dirty="0" smtClean="0">
                <a:solidFill>
                  <a:srgbClr val="000000">
                    <a:lumMod val="75000"/>
                    <a:lumOff val="25000"/>
                  </a:srgbClr>
                </a:solidFill>
              </a:rPr>
              <a:t>– </a:t>
            </a:r>
            <a:r>
              <a:rPr lang="en-US" sz="2400" dirty="0" smtClean="0"/>
              <a:t>p</a:t>
            </a:r>
            <a:r>
              <a:rPr lang="en-US" sz="2400" dirty="0" smtClean="0">
                <a:solidFill>
                  <a:srgbClr val="000000">
                    <a:lumMod val="75000"/>
                    <a:lumOff val="25000"/>
                  </a:srgbClr>
                </a:solidFill>
              </a:rPr>
              <a:t>et care; walking the dog</a:t>
            </a:r>
            <a:endParaRPr lang="en-US" sz="2400" dirty="0">
              <a:solidFill>
                <a:srgbClr val="000000">
                  <a:lumMod val="75000"/>
                  <a:lumOff val="25000"/>
                </a:srgbClr>
              </a:solidFill>
            </a:endParaRPr>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28</a:t>
            </a:fld>
            <a:endParaRPr lang="en-US" dirty="0"/>
          </a:p>
        </p:txBody>
      </p:sp>
      <p:pic>
        <p:nvPicPr>
          <p:cNvPr id="5" name="Picture 4"/>
          <p:cNvPicPr>
            <a:picLocks noChangeAspect="1"/>
          </p:cNvPicPr>
          <p:nvPr/>
        </p:nvPicPr>
        <p:blipFill>
          <a:blip r:embed="rId2"/>
          <a:stretch>
            <a:fillRect/>
          </a:stretch>
        </p:blipFill>
        <p:spPr>
          <a:xfrm>
            <a:off x="169471" y="178229"/>
            <a:ext cx="2038020" cy="1481456"/>
          </a:xfrm>
          <a:prstGeom prst="rect">
            <a:avLst/>
          </a:prstGeom>
        </p:spPr>
      </p:pic>
    </p:spTree>
    <p:extLst>
      <p:ext uri="{BB962C8B-B14F-4D97-AF65-F5344CB8AC3E}">
        <p14:creationId xmlns:p14="http://schemas.microsoft.com/office/powerpoint/2010/main" val="2102618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000" dirty="0"/>
              <a:t>WHAT DO INTEGRATIONS LOOK LIKE?</a:t>
            </a:r>
            <a:endParaRPr lang="en-US"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400" b="1" dirty="0" smtClean="0"/>
              <a:t>The same unplanned interactions</a:t>
            </a:r>
          </a:p>
          <a:p>
            <a:pPr lvl="3">
              <a:buFont typeface="Arial" panose="020B0604020202020204" pitchFamily="34" charset="0"/>
              <a:buChar char="•"/>
            </a:pPr>
            <a:r>
              <a:rPr lang="en-US" sz="2400" dirty="0" smtClean="0"/>
              <a:t>Run to the store to pick something up</a:t>
            </a:r>
          </a:p>
          <a:p>
            <a:pPr lvl="3">
              <a:buFont typeface="Arial" panose="020B0604020202020204" pitchFamily="34" charset="0"/>
              <a:buChar char="•"/>
            </a:pPr>
            <a:r>
              <a:rPr lang="en-US" sz="2400" dirty="0" smtClean="0"/>
              <a:t>Borrow something from a neighbor</a:t>
            </a:r>
          </a:p>
          <a:p>
            <a:pPr lvl="3">
              <a:buFont typeface="Arial" panose="020B0604020202020204" pitchFamily="34" charset="0"/>
              <a:buChar char="•"/>
            </a:pPr>
            <a:r>
              <a:rPr lang="en-US" sz="2400" dirty="0" smtClean="0"/>
              <a:t>Walk to the bus stop</a:t>
            </a:r>
          </a:p>
          <a:p>
            <a:pPr lvl="3">
              <a:buFont typeface="Arial" panose="020B0604020202020204" pitchFamily="34" charset="0"/>
              <a:buChar char="•"/>
            </a:pPr>
            <a:r>
              <a:rPr lang="en-US" sz="2400" dirty="0" smtClean="0"/>
              <a:t>Walking the dog around the block and running into strangers and saying, “Hello”</a:t>
            </a:r>
          </a:p>
          <a:p>
            <a:pPr lvl="3">
              <a:buFont typeface="Arial" panose="020B0604020202020204" pitchFamily="34" charset="0"/>
              <a:buChar char="•"/>
            </a:pPr>
            <a:r>
              <a:rPr lang="en-US" sz="2400" dirty="0" smtClean="0"/>
              <a:t>Hanging out at the pizza parlor</a:t>
            </a:r>
          </a:p>
          <a:p>
            <a:pPr lvl="3">
              <a:buFont typeface="Arial" panose="020B0604020202020204" pitchFamily="34" charset="0"/>
              <a:buChar char="•"/>
            </a:pPr>
            <a:r>
              <a:rPr lang="en-US" sz="2400" dirty="0" smtClean="0"/>
              <a:t>Picking up the newspaper that was just delivered and saying, “Hi,” to the delivery man</a:t>
            </a:r>
          </a:p>
          <a:p>
            <a:pPr lvl="3">
              <a:buFont typeface="Arial" panose="020B0604020202020204" pitchFamily="34" charset="0"/>
              <a:buChar char="•"/>
            </a:pPr>
            <a:r>
              <a:rPr lang="en-US" sz="2400" dirty="0" smtClean="0"/>
              <a:t>Answering the door when the </a:t>
            </a:r>
            <a:r>
              <a:rPr lang="en-US" sz="2400" dirty="0"/>
              <a:t>B</a:t>
            </a:r>
            <a:r>
              <a:rPr lang="en-US" sz="2400" dirty="0" smtClean="0"/>
              <a:t>oy </a:t>
            </a:r>
            <a:r>
              <a:rPr lang="en-US" sz="2400" dirty="0"/>
              <a:t>S</a:t>
            </a:r>
            <a:r>
              <a:rPr lang="en-US" sz="2400" dirty="0" smtClean="0"/>
              <a:t>couts collect for the food drive</a:t>
            </a:r>
          </a:p>
        </p:txBody>
      </p:sp>
      <p:sp>
        <p:nvSpPr>
          <p:cNvPr id="4" name="Slide Number Placeholder 3"/>
          <p:cNvSpPr>
            <a:spLocks noGrp="1"/>
          </p:cNvSpPr>
          <p:nvPr>
            <p:ph type="sldNum" sz="quarter" idx="12"/>
          </p:nvPr>
        </p:nvSpPr>
        <p:spPr/>
        <p:txBody>
          <a:bodyPr/>
          <a:lstStyle/>
          <a:p>
            <a:fld id="{6113E31D-E2AB-40D1-8B51-AFA5AFEF393A}" type="slidenum">
              <a:rPr lang="en-US" smtClean="0"/>
              <a:t>29</a:t>
            </a:fld>
            <a:endParaRPr lang="en-US" dirty="0"/>
          </a:p>
        </p:txBody>
      </p:sp>
      <p:pic>
        <p:nvPicPr>
          <p:cNvPr id="5" name="Picture 4"/>
          <p:cNvPicPr>
            <a:picLocks noChangeAspect="1"/>
          </p:cNvPicPr>
          <p:nvPr/>
        </p:nvPicPr>
        <p:blipFill>
          <a:blip r:embed="rId2"/>
          <a:stretch>
            <a:fillRect/>
          </a:stretch>
        </p:blipFill>
        <p:spPr>
          <a:xfrm>
            <a:off x="205091" y="178229"/>
            <a:ext cx="2036240" cy="1481456"/>
          </a:xfrm>
          <a:prstGeom prst="rect">
            <a:avLst/>
          </a:prstGeom>
        </p:spPr>
      </p:pic>
    </p:spTree>
    <p:extLst>
      <p:ext uri="{BB962C8B-B14F-4D97-AF65-F5344CB8AC3E}">
        <p14:creationId xmlns:p14="http://schemas.microsoft.com/office/powerpoint/2010/main" val="4282892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22123"/>
          </a:xfrm>
        </p:spPr>
        <p:txBody>
          <a:bodyPr anchor="t">
            <a:normAutofit/>
          </a:bodyPr>
          <a:lstStyle/>
          <a:p>
            <a:pPr algn="ctr"/>
            <a:r>
              <a:rPr lang="en-US" sz="4000" dirty="0" smtClean="0"/>
              <a:t>CMS SAYS THE INTENT OF THIS RULE IS:</a:t>
            </a:r>
            <a:endParaRPr lang="en-US" sz="4000" dirty="0"/>
          </a:p>
        </p:txBody>
      </p:sp>
      <p:sp>
        <p:nvSpPr>
          <p:cNvPr id="7" name="Content Placeholder 6"/>
          <p:cNvSpPr>
            <a:spLocks noGrp="1"/>
          </p:cNvSpPr>
          <p:nvPr>
            <p:ph idx="1"/>
          </p:nvPr>
        </p:nvSpPr>
        <p:spPr/>
        <p:txBody>
          <a:bodyPr>
            <a:normAutofit/>
          </a:bodyPr>
          <a:lstStyle/>
          <a:p>
            <a:pPr lvl="1">
              <a:buFont typeface="Arial" panose="020B0604020202020204" pitchFamily="34" charset="0"/>
              <a:buChar char="•"/>
            </a:pPr>
            <a:r>
              <a:rPr lang="en-US" sz="2400" dirty="0" smtClean="0"/>
              <a:t>To ensure that individuals receiving long-term services and supports through Home and Community-Based </a:t>
            </a:r>
            <a:r>
              <a:rPr lang="en-US" sz="2400" dirty="0"/>
              <a:t>S</a:t>
            </a:r>
            <a:r>
              <a:rPr lang="en-US" sz="2400" dirty="0" smtClean="0"/>
              <a:t>ervice (HCBS) programs under the 1915 (c)*, 1915(i) and 1915(k) Medicaid authorities have full access to benefits of community living and the opportunity to receive services in the most integrated setting appropriate</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To enhance the quality of the HCBS and provide protections to participants</a:t>
            </a:r>
          </a:p>
          <a:p>
            <a:pPr lvl="1">
              <a:buFont typeface="Arial" panose="020B0604020202020204" pitchFamily="34" charset="0"/>
              <a:buChar char="•"/>
            </a:pPr>
            <a:endParaRPr lang="en-US" sz="2400" dirty="0"/>
          </a:p>
          <a:p>
            <a:pPr marL="201168" lvl="1" indent="0">
              <a:buNone/>
            </a:pPr>
            <a:r>
              <a:rPr lang="en-US" sz="2400" dirty="0" smtClean="0"/>
              <a:t>	*We will mainly focus on the 1915(c) HCBS waiver</a:t>
            </a:r>
            <a:endParaRPr lang="en-US" sz="2400" dirty="0"/>
          </a:p>
        </p:txBody>
      </p:sp>
      <p:pic>
        <p:nvPicPr>
          <p:cNvPr id="9" name="Picture 8"/>
          <p:cNvPicPr>
            <a:picLocks noChangeAspect="1"/>
          </p:cNvPicPr>
          <p:nvPr/>
        </p:nvPicPr>
        <p:blipFill>
          <a:blip r:embed="rId2"/>
          <a:stretch>
            <a:fillRect/>
          </a:stretch>
        </p:blipFill>
        <p:spPr>
          <a:xfrm>
            <a:off x="9133586" y="5359923"/>
            <a:ext cx="1609483" cy="719390"/>
          </a:xfrm>
          <a:prstGeom prst="rect">
            <a:avLst/>
          </a:prstGeom>
        </p:spPr>
      </p:pic>
      <p:sp>
        <p:nvSpPr>
          <p:cNvPr id="10" name="Slide Number Placeholder 9"/>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2012671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t>AND WHERE DO WE START?</a:t>
            </a:r>
            <a:endParaRPr lang="en-US" sz="4000" dirty="0"/>
          </a:p>
        </p:txBody>
      </p:sp>
      <p:sp>
        <p:nvSpPr>
          <p:cNvPr id="3" name="Content Placeholder 2"/>
          <p:cNvSpPr>
            <a:spLocks noGrp="1"/>
          </p:cNvSpPr>
          <p:nvPr>
            <p:ph idx="1"/>
          </p:nvPr>
        </p:nvSpPr>
        <p:spPr/>
        <p:txBody>
          <a:bodyPr>
            <a:normAutofit/>
          </a:bodyPr>
          <a:lstStyle/>
          <a:p>
            <a:pPr marL="384048" lvl="2" indent="0">
              <a:buNone/>
            </a:pPr>
            <a:r>
              <a:rPr lang="en-US" sz="2400" b="1" dirty="0" smtClean="0"/>
              <a:t>Assuring HCB Settings </a:t>
            </a:r>
            <a:r>
              <a:rPr lang="en-US" sz="2400" b="1" dirty="0"/>
              <a:t>O</a:t>
            </a:r>
            <a:r>
              <a:rPr lang="en-US" sz="2400" b="1" dirty="0" smtClean="0"/>
              <a:t>ptimize </a:t>
            </a:r>
            <a:r>
              <a:rPr lang="en-US" sz="2400" b="1" dirty="0"/>
              <a:t>I</a:t>
            </a:r>
            <a:r>
              <a:rPr lang="en-US" sz="2400" b="1" dirty="0" smtClean="0"/>
              <a:t>ntegration is About</a:t>
            </a:r>
            <a:endParaRPr lang="en-US" sz="2400" dirty="0"/>
          </a:p>
          <a:p>
            <a:pPr lvl="2">
              <a:buFont typeface="Arial" panose="020B0604020202020204" pitchFamily="34" charset="0"/>
              <a:buChar char="•"/>
            </a:pPr>
            <a:r>
              <a:rPr lang="en-US" sz="2400" b="1" dirty="0" smtClean="0"/>
              <a:t>Program Policies</a:t>
            </a:r>
            <a:endParaRPr lang="en-US" sz="2400" b="1" dirty="0"/>
          </a:p>
          <a:p>
            <a:pPr lvl="4">
              <a:buFont typeface="Arial" panose="020B0604020202020204" pitchFamily="34" charset="0"/>
              <a:buChar char="•"/>
            </a:pPr>
            <a:r>
              <a:rPr lang="en-US" sz="2400" dirty="0" smtClean="0"/>
              <a:t>Regulation governing providers and practices</a:t>
            </a:r>
          </a:p>
          <a:p>
            <a:pPr lvl="4">
              <a:buFont typeface="Arial" panose="020B0604020202020204" pitchFamily="34" charset="0"/>
              <a:buChar char="•"/>
            </a:pPr>
            <a:r>
              <a:rPr lang="en-US" sz="2400" dirty="0" smtClean="0"/>
              <a:t>Service definitions and standards</a:t>
            </a:r>
          </a:p>
          <a:p>
            <a:pPr lvl="4">
              <a:buFont typeface="Arial" panose="020B0604020202020204" pitchFamily="34" charset="0"/>
              <a:buChar char="•"/>
            </a:pPr>
            <a:r>
              <a:rPr lang="en-US" sz="2400" dirty="0" smtClean="0"/>
              <a:t>Provider qualifications</a:t>
            </a:r>
          </a:p>
          <a:p>
            <a:pPr lvl="4">
              <a:buFont typeface="Arial" panose="020B0604020202020204" pitchFamily="34" charset="0"/>
              <a:buChar char="•"/>
            </a:pPr>
            <a:r>
              <a:rPr lang="en-US" sz="2400" dirty="0" smtClean="0"/>
              <a:t>Training requirements</a:t>
            </a:r>
            <a:endParaRPr lang="en-US" sz="2400" dirty="0"/>
          </a:p>
        </p:txBody>
      </p:sp>
      <p:sp>
        <p:nvSpPr>
          <p:cNvPr id="4" name="Slide Number Placeholder 3"/>
          <p:cNvSpPr>
            <a:spLocks noGrp="1"/>
          </p:cNvSpPr>
          <p:nvPr>
            <p:ph type="sldNum" sz="quarter" idx="12"/>
          </p:nvPr>
        </p:nvSpPr>
        <p:spPr/>
        <p:txBody>
          <a:bodyPr/>
          <a:lstStyle/>
          <a:p>
            <a:fld id="{6113E31D-E2AB-40D1-8B51-AFA5AFEF393A}" type="slidenum">
              <a:rPr lang="en-US" smtClean="0"/>
              <a:t>30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305" y="3585411"/>
            <a:ext cx="4343399" cy="2392057"/>
          </a:xfrm>
          <a:prstGeom prst="rect">
            <a:avLst/>
          </a:prstGeom>
        </p:spPr>
      </p:pic>
    </p:spTree>
    <p:extLst>
      <p:ext uri="{BB962C8B-B14F-4D97-AF65-F5344CB8AC3E}">
        <p14:creationId xmlns:p14="http://schemas.microsoft.com/office/powerpoint/2010/main" val="1275709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dirty="0" smtClean="0"/>
              <a:t>THE NEW RULES…</a:t>
            </a:r>
            <a:endParaRPr lang="en-US" sz="4000" dirty="0"/>
          </a:p>
        </p:txBody>
      </p:sp>
      <p:sp>
        <p:nvSpPr>
          <p:cNvPr id="3" name="Content Placeholder 2"/>
          <p:cNvSpPr>
            <a:spLocks noGrp="1"/>
          </p:cNvSpPr>
          <p:nvPr>
            <p:ph idx="1"/>
          </p:nvPr>
        </p:nvSpPr>
        <p:spPr/>
        <p:txBody>
          <a:bodyPr>
            <a:normAutofit/>
          </a:bodyPr>
          <a:lstStyle/>
          <a:p>
            <a:pPr lvl="2">
              <a:buFont typeface="Arial" panose="020B0604020202020204" pitchFamily="34" charset="0"/>
              <a:buChar char="•"/>
            </a:pPr>
            <a:r>
              <a:rPr lang="en-US" sz="2400" dirty="0" smtClean="0"/>
              <a:t>Give us a LOT to think about</a:t>
            </a:r>
          </a:p>
          <a:p>
            <a:pPr lvl="2">
              <a:buFont typeface="Arial" panose="020B0604020202020204" pitchFamily="34" charset="0"/>
              <a:buChar char="•"/>
            </a:pPr>
            <a:endParaRPr lang="en-US" sz="2400" dirty="0"/>
          </a:p>
          <a:p>
            <a:pPr lvl="2">
              <a:buFont typeface="Arial" panose="020B0604020202020204" pitchFamily="34" charset="0"/>
              <a:buChar char="•"/>
            </a:pPr>
            <a:r>
              <a:rPr lang="en-US" sz="2400" dirty="0" smtClean="0"/>
              <a:t>Probably a LOT to do</a:t>
            </a:r>
          </a:p>
          <a:p>
            <a:pPr lvl="2">
              <a:buFont typeface="Arial" panose="020B0604020202020204" pitchFamily="34" charset="0"/>
              <a:buChar char="•"/>
            </a:pPr>
            <a:endParaRPr lang="en-US" sz="2400" dirty="0"/>
          </a:p>
          <a:p>
            <a:pPr lvl="2">
              <a:buFont typeface="Arial" panose="020B0604020202020204" pitchFamily="34" charset="0"/>
              <a:buChar char="•"/>
            </a:pPr>
            <a:r>
              <a:rPr lang="en-US" sz="2400" dirty="0" smtClean="0"/>
              <a:t>But the rules can potentially represent an incredible opportunity to bring our supports and services closer to what we aspire to in our system values and vision statements….</a:t>
            </a:r>
            <a:endParaRPr lang="en-US" sz="2400" dirty="0"/>
          </a:p>
        </p:txBody>
      </p:sp>
      <p:sp>
        <p:nvSpPr>
          <p:cNvPr id="4" name="Slide Number Placeholder 3"/>
          <p:cNvSpPr>
            <a:spLocks noGrp="1"/>
          </p:cNvSpPr>
          <p:nvPr>
            <p:ph type="sldNum" sz="quarter" idx="12"/>
          </p:nvPr>
        </p:nvSpPr>
        <p:spPr/>
        <p:txBody>
          <a:bodyPr/>
          <a:lstStyle/>
          <a:p>
            <a:fld id="{6113E31D-E2AB-40D1-8B51-AFA5AFEF393A}" type="slidenum">
              <a:rPr lang="en-US" smtClean="0"/>
              <a:t>31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0937" y="178228"/>
            <a:ext cx="5464743" cy="2781539"/>
          </a:xfrm>
          <a:prstGeom prst="rect">
            <a:avLst/>
          </a:prstGeom>
        </p:spPr>
      </p:pic>
    </p:spTree>
    <p:extLst>
      <p:ext uri="{BB962C8B-B14F-4D97-AF65-F5344CB8AC3E}">
        <p14:creationId xmlns:p14="http://schemas.microsoft.com/office/powerpoint/2010/main" val="2040608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t>CMS INFORMATION ON THE NEW HCBS RULE </a:t>
            </a:r>
            <a:endParaRPr lang="en-US" sz="4000" dirty="0"/>
          </a:p>
        </p:txBody>
      </p:sp>
      <p:sp>
        <p:nvSpPr>
          <p:cNvPr id="3" name="Content Placeholder 2"/>
          <p:cNvSpPr>
            <a:spLocks noGrp="1"/>
          </p:cNvSpPr>
          <p:nvPr>
            <p:ph idx="1"/>
          </p:nvPr>
        </p:nvSpPr>
        <p:spPr/>
        <p:txBody>
          <a:bodyPr>
            <a:normAutofit/>
          </a:bodyPr>
          <a:lstStyle/>
          <a:p>
            <a:pPr lvl="2">
              <a:buFont typeface="Arial" panose="020B0604020202020204" pitchFamily="34" charset="0"/>
              <a:buChar char="•"/>
            </a:pPr>
            <a:r>
              <a:rPr lang="en-US" sz="2400" dirty="0" smtClean="0"/>
              <a:t>Many websites available on Google to see new rule</a:t>
            </a:r>
          </a:p>
          <a:p>
            <a:pPr marL="384048" lvl="2" indent="0">
              <a:buNone/>
            </a:pPr>
            <a:endParaRPr lang="en-US" sz="2400" dirty="0" smtClean="0"/>
          </a:p>
          <a:p>
            <a:pPr lvl="2">
              <a:buFont typeface="Arial" panose="020B0604020202020204" pitchFamily="34" charset="0"/>
              <a:buChar char="•"/>
            </a:pPr>
            <a:r>
              <a:rPr lang="en-US" sz="2400" dirty="0"/>
              <a:t>Rule fact sheet at</a:t>
            </a:r>
            <a:r>
              <a:rPr lang="en-US" sz="2400" dirty="0">
                <a:solidFill>
                  <a:schemeClr val="bg2">
                    <a:lumMod val="50000"/>
                  </a:schemeClr>
                </a:solidFill>
              </a:rPr>
              <a:t>: </a:t>
            </a:r>
          </a:p>
          <a:p>
            <a:pPr marL="384048" lvl="2" indent="0">
              <a:buNone/>
            </a:pPr>
            <a:r>
              <a:rPr lang="en-US" sz="2400" dirty="0">
                <a:solidFill>
                  <a:schemeClr val="bg2">
                    <a:lumMod val="50000"/>
                  </a:schemeClr>
                </a:solidFill>
              </a:rPr>
              <a:t>	</a:t>
            </a:r>
            <a:r>
              <a:rPr lang="en-US" sz="2400" dirty="0" smtClean="0">
                <a:solidFill>
                  <a:schemeClr val="bg2">
                    <a:lumMod val="50000"/>
                  </a:schemeClr>
                </a:solidFill>
                <a:hlinkClick r:id="rId2"/>
              </a:rPr>
              <a:t>http</a:t>
            </a:r>
            <a:r>
              <a:rPr lang="en-US" sz="2400" dirty="0">
                <a:solidFill>
                  <a:schemeClr val="bg2">
                    <a:lumMod val="50000"/>
                  </a:schemeClr>
                </a:solidFill>
                <a:hlinkClick r:id="rId2"/>
              </a:rPr>
              <a:t>://</a:t>
            </a:r>
            <a:r>
              <a:rPr lang="en-US" sz="2400" dirty="0" smtClean="0">
                <a:solidFill>
                  <a:schemeClr val="bg2">
                    <a:lumMod val="50000"/>
                  </a:schemeClr>
                </a:solidFill>
                <a:hlinkClick r:id="rId2"/>
              </a:rPr>
              <a:t>www.medicaid.gov/Federal-Policy-Guidance/downloads/CIB-01-</a:t>
            </a:r>
            <a:r>
              <a:rPr lang="en-US" sz="2400" dirty="0" smtClean="0">
                <a:solidFill>
                  <a:schemeClr val="bg2">
                    <a:lumMod val="50000"/>
                  </a:schemeClr>
                </a:solidFill>
              </a:rPr>
              <a:t>	10-14.pdf</a:t>
            </a:r>
            <a:endParaRPr lang="en-US" sz="2400" dirty="0" smtClean="0">
              <a:solidFill>
                <a:schemeClr val="tx1"/>
              </a:solidFill>
            </a:endParaRPr>
          </a:p>
          <a:p>
            <a:pPr lvl="2">
              <a:buFont typeface="Arial" panose="020B0604020202020204" pitchFamily="34" charset="0"/>
              <a:buChar char="•"/>
            </a:pPr>
            <a:r>
              <a:rPr lang="en-US" sz="2400" dirty="0" smtClean="0">
                <a:solidFill>
                  <a:schemeClr val="tx1"/>
                </a:solidFill>
              </a:rPr>
              <a:t>APD public comments please send to:</a:t>
            </a:r>
          </a:p>
          <a:p>
            <a:pPr marL="384048" lvl="2" indent="0">
              <a:buNone/>
            </a:pPr>
            <a:r>
              <a:rPr lang="en-US" sz="2400" dirty="0">
                <a:solidFill>
                  <a:schemeClr val="tx1"/>
                </a:solidFill>
              </a:rPr>
              <a:t>	</a:t>
            </a:r>
            <a:r>
              <a:rPr lang="en-US" sz="2400" dirty="0" smtClean="0">
                <a:solidFill>
                  <a:srgbClr val="00B0F0"/>
                </a:solidFill>
              </a:rPr>
              <a:t>CMS.Transition@apdcares.org</a:t>
            </a:r>
          </a:p>
        </p:txBody>
      </p:sp>
      <p:sp>
        <p:nvSpPr>
          <p:cNvPr id="4" name="Slide Number Placeholder 3"/>
          <p:cNvSpPr>
            <a:spLocks noGrp="1"/>
          </p:cNvSpPr>
          <p:nvPr>
            <p:ph type="sldNum" sz="quarter" idx="12"/>
          </p:nvPr>
        </p:nvSpPr>
        <p:spPr/>
        <p:txBody>
          <a:bodyPr/>
          <a:lstStyle/>
          <a:p>
            <a:fld id="{6113E31D-E2AB-40D1-8B51-AFA5AFEF393A}" type="slidenum">
              <a:rPr lang="en-US" smtClean="0"/>
              <a:t>32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527" y="3731491"/>
            <a:ext cx="3170843" cy="2245977"/>
          </a:xfrm>
          <a:prstGeom prst="rect">
            <a:avLst/>
          </a:prstGeom>
        </p:spPr>
      </p:pic>
    </p:spTree>
    <p:extLst>
      <p:ext uri="{BB962C8B-B14F-4D97-AF65-F5344CB8AC3E}">
        <p14:creationId xmlns:p14="http://schemas.microsoft.com/office/powerpoint/2010/main" val="1045515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t>OVERVIEW OF THE RULE</a:t>
            </a:r>
            <a:endParaRPr lang="en-US" sz="4000" dirty="0"/>
          </a:p>
        </p:txBody>
      </p:sp>
      <p:sp>
        <p:nvSpPr>
          <p:cNvPr id="3" name="Content Placeholder 2"/>
          <p:cNvSpPr>
            <a:spLocks noGrp="1"/>
          </p:cNvSpPr>
          <p:nvPr>
            <p:ph idx="1"/>
          </p:nvPr>
        </p:nvSpPr>
        <p:spPr>
          <a:xfrm>
            <a:off x="1097280" y="1882679"/>
            <a:ext cx="10058400" cy="4023360"/>
          </a:xfrm>
        </p:spPr>
        <p:txBody>
          <a:bodyPr>
            <a:normAutofit/>
          </a:bodyPr>
          <a:lstStyle/>
          <a:p>
            <a:pPr lvl="1">
              <a:buFont typeface="Arial" panose="020B0604020202020204" pitchFamily="34" charset="0"/>
              <a:buChar char="•"/>
            </a:pPr>
            <a:r>
              <a:rPr lang="en-US" sz="2400" dirty="0" smtClean="0"/>
              <a:t>States can now combine multiple target populations with one 1915 (c) waiver</a:t>
            </a:r>
          </a:p>
          <a:p>
            <a:pPr marL="201168" lvl="1" indent="0">
              <a:buNone/>
            </a:pPr>
            <a:endParaRPr lang="en-US" sz="2400" dirty="0" smtClean="0"/>
          </a:p>
          <a:p>
            <a:pPr lvl="1">
              <a:buFont typeface="Arial" panose="020B0604020202020204" pitchFamily="34" charset="0"/>
              <a:buChar char="•"/>
            </a:pPr>
            <a:r>
              <a:rPr lang="en-US" sz="2400" dirty="0" smtClean="0"/>
              <a:t>Gives CMS new compliance options for 1915 (c) waiver programs, not just approve/deny </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Establishes five-year renewal cycle to align concurrent authorities for certain demonstration projects or waivers for individuals who are dual eligible</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Includes a provider payment reassignment provision to facilitate certain state initiatives (payment of health premiums or training costs</a:t>
            </a:r>
            <a:r>
              <a:rPr lang="en-US" sz="2400" dirty="0" smtClean="0">
                <a:solidFill>
                  <a:schemeClr val="tx1"/>
                </a:solidFill>
              </a:rPr>
              <a:t>,</a:t>
            </a:r>
            <a:r>
              <a:rPr lang="en-US" sz="2400" dirty="0" smtClean="0"/>
              <a:t> for example)</a:t>
            </a:r>
            <a:endParaRPr lang="en-US" sz="2400" dirty="0"/>
          </a:p>
        </p:txBody>
      </p:sp>
      <p:sp>
        <p:nvSpPr>
          <p:cNvPr id="5" name="Slide Number Placeholder 4"/>
          <p:cNvSpPr>
            <a:spLocks noGrp="1"/>
          </p:cNvSpPr>
          <p:nvPr>
            <p:ph type="sldNum" sz="quarter" idx="12"/>
          </p:nvPr>
        </p:nvSpPr>
        <p:spPr/>
        <p:txBody>
          <a:bodyPr/>
          <a:lstStyle/>
          <a:p>
            <a:fld id="{6113E31D-E2AB-40D1-8B51-AFA5AFEF393A}" type="slidenum">
              <a:rPr lang="en-US" smtClean="0"/>
              <a:t>4</a:t>
            </a:fld>
            <a:endParaRPr lang="en-US" dirty="0"/>
          </a:p>
        </p:txBody>
      </p:sp>
    </p:spTree>
    <p:extLst>
      <p:ext uri="{BB962C8B-B14F-4D97-AF65-F5344CB8AC3E}">
        <p14:creationId xmlns:p14="http://schemas.microsoft.com/office/powerpoint/2010/main" val="1451706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t>AND THE “BIG DEAL” ITEMS…</a:t>
            </a:r>
            <a:endParaRPr lang="en-US" sz="4000" dirty="0"/>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
            </a:pPr>
            <a:r>
              <a:rPr lang="en-US" sz="2200" b="1" dirty="0" smtClean="0"/>
              <a:t>HCB Settings Character</a:t>
            </a:r>
          </a:p>
          <a:p>
            <a:pPr lvl="2">
              <a:buFont typeface="Arial" panose="020B0604020202020204" pitchFamily="34" charset="0"/>
              <a:buChar char="•"/>
            </a:pPr>
            <a:r>
              <a:rPr lang="en-US" sz="2000" dirty="0" smtClean="0"/>
              <a:t>What is NOT community</a:t>
            </a:r>
          </a:p>
          <a:p>
            <a:pPr lvl="2">
              <a:buFont typeface="Arial" panose="020B0604020202020204" pitchFamily="34" charset="0"/>
              <a:buChar char="•"/>
            </a:pPr>
            <a:r>
              <a:rPr lang="en-US" sz="2000" dirty="0" smtClean="0"/>
              <a:t>What is likely not community</a:t>
            </a:r>
          </a:p>
          <a:p>
            <a:pPr lvl="2">
              <a:buFont typeface="Arial" panose="020B0604020202020204" pitchFamily="34" charset="0"/>
              <a:buChar char="•"/>
            </a:pPr>
            <a:r>
              <a:rPr lang="en-US" sz="2000" dirty="0" smtClean="0"/>
              <a:t>What is community</a:t>
            </a:r>
          </a:p>
          <a:p>
            <a:pPr marL="384048" lvl="2" indent="0">
              <a:buNone/>
            </a:pPr>
            <a:endParaRPr lang="en-US" sz="2000" dirty="0" smtClean="0"/>
          </a:p>
          <a:p>
            <a:pPr lvl="1">
              <a:buFont typeface="Wingdings" panose="05000000000000000000" pitchFamily="2" charset="2"/>
              <a:buChar char="§"/>
            </a:pPr>
            <a:r>
              <a:rPr lang="en-US" sz="2200" b="1" dirty="0" smtClean="0"/>
              <a:t>Person-Centered </a:t>
            </a:r>
            <a:r>
              <a:rPr lang="en-US" sz="2200" b="1" dirty="0"/>
              <a:t>P</a:t>
            </a:r>
            <a:r>
              <a:rPr lang="en-US" sz="2200" b="1" dirty="0" smtClean="0"/>
              <a:t>lanning</a:t>
            </a:r>
          </a:p>
          <a:p>
            <a:pPr lvl="2">
              <a:buFont typeface="Arial" panose="020B0604020202020204" pitchFamily="34" charset="0"/>
              <a:buChar char="•"/>
            </a:pPr>
            <a:r>
              <a:rPr lang="en-US" sz="2000" dirty="0" smtClean="0"/>
              <a:t>Codifies requirements</a:t>
            </a:r>
          </a:p>
          <a:p>
            <a:pPr lvl="2">
              <a:buFont typeface="Arial" panose="020B0604020202020204" pitchFamily="34" charset="0"/>
              <a:buChar char="•"/>
            </a:pPr>
            <a:endParaRPr lang="en-US" sz="2000" dirty="0"/>
          </a:p>
          <a:p>
            <a:pPr lvl="1">
              <a:buFont typeface="Wingdings" panose="05000000000000000000" pitchFamily="2" charset="2"/>
              <a:buChar char="§"/>
            </a:pPr>
            <a:r>
              <a:rPr lang="en-US" sz="2400" b="1" dirty="0" smtClean="0"/>
              <a:t>Transition Planning Coming into </a:t>
            </a:r>
            <a:r>
              <a:rPr lang="en-US" sz="2400" b="1" dirty="0"/>
              <a:t>C</a:t>
            </a:r>
            <a:r>
              <a:rPr lang="en-US" sz="2400" b="1" dirty="0" smtClean="0"/>
              <a:t>ompliance with the HCB Settings Requirements</a:t>
            </a:r>
          </a:p>
        </p:txBody>
      </p:sp>
      <p:sp>
        <p:nvSpPr>
          <p:cNvPr id="4" name="Slide Number Placeholder 3"/>
          <p:cNvSpPr>
            <a:spLocks noGrp="1"/>
          </p:cNvSpPr>
          <p:nvPr>
            <p:ph type="sldNum" sz="quarter" idx="12"/>
          </p:nvPr>
        </p:nvSpPr>
        <p:spPr/>
        <p:txBody>
          <a:bodyPr/>
          <a:lstStyle/>
          <a:p>
            <a:fld id="{6113E31D-E2AB-40D1-8B51-AFA5AFEF393A}" type="slidenum">
              <a:rPr lang="en-US" smtClean="0"/>
              <a:t>5</a:t>
            </a:fld>
            <a:endParaRPr lang="en-US" dirty="0"/>
          </a:p>
        </p:txBody>
      </p:sp>
    </p:spTree>
    <p:extLst>
      <p:ext uri="{BB962C8B-B14F-4D97-AF65-F5344CB8AC3E}">
        <p14:creationId xmlns:p14="http://schemas.microsoft.com/office/powerpoint/2010/main" val="1581902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t>BEFORE WE DEFINE HCB SETTINGS CHARACTER</a:t>
            </a:r>
            <a:endParaRPr lang="en-US" sz="4000"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400" b="1" dirty="0" smtClean="0"/>
              <a:t>Settings that are NOT Home and Community–Based:</a:t>
            </a:r>
          </a:p>
          <a:p>
            <a:pPr lvl="1">
              <a:buFont typeface="Arial" panose="020B0604020202020204" pitchFamily="34" charset="0"/>
              <a:buChar char="•"/>
            </a:pPr>
            <a:endParaRPr lang="en-US" sz="2400" dirty="0"/>
          </a:p>
          <a:p>
            <a:pPr lvl="2">
              <a:buFont typeface="Arial" panose="020B0604020202020204" pitchFamily="34" charset="0"/>
              <a:buChar char="•"/>
            </a:pPr>
            <a:r>
              <a:rPr lang="en-US" sz="2400" dirty="0" smtClean="0"/>
              <a:t>Nursing facility</a:t>
            </a:r>
          </a:p>
          <a:p>
            <a:pPr lvl="2">
              <a:buFont typeface="Arial" panose="020B0604020202020204" pitchFamily="34" charset="0"/>
              <a:buChar char="•"/>
            </a:pPr>
            <a:r>
              <a:rPr lang="en-US" sz="2400" dirty="0" smtClean="0"/>
              <a:t>Institution for mental diseases (IMD)</a:t>
            </a:r>
          </a:p>
          <a:p>
            <a:pPr lvl="2">
              <a:buFont typeface="Arial" panose="020B0604020202020204" pitchFamily="34" charset="0"/>
              <a:buChar char="•"/>
            </a:pPr>
            <a:r>
              <a:rPr lang="en-US" sz="2400" dirty="0" smtClean="0"/>
              <a:t>Intermediate care facility for individuals with intellectual disabilities (ICF/IDD)</a:t>
            </a:r>
          </a:p>
          <a:p>
            <a:pPr lvl="2">
              <a:buFont typeface="Arial" panose="020B0604020202020204" pitchFamily="34" charset="0"/>
              <a:buChar char="•"/>
            </a:pPr>
            <a:r>
              <a:rPr lang="en-US" sz="2400" dirty="0" smtClean="0"/>
              <a:t>Hospital</a:t>
            </a:r>
            <a:endParaRPr lang="en-US" sz="2400" dirty="0"/>
          </a:p>
        </p:txBody>
      </p:sp>
      <p:pic>
        <p:nvPicPr>
          <p:cNvPr id="4" name="Picture 3"/>
          <p:cNvPicPr>
            <a:picLocks noChangeAspect="1"/>
          </p:cNvPicPr>
          <p:nvPr/>
        </p:nvPicPr>
        <p:blipFill>
          <a:blip r:embed="rId2"/>
          <a:stretch>
            <a:fillRect/>
          </a:stretch>
        </p:blipFill>
        <p:spPr>
          <a:xfrm>
            <a:off x="9115113" y="5509399"/>
            <a:ext cx="1609483" cy="719390"/>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mtClean="0"/>
              <a:t>6</a:t>
            </a:fld>
            <a:endParaRPr lang="en-US" dirty="0"/>
          </a:p>
        </p:txBody>
      </p:sp>
    </p:spTree>
    <p:extLst>
      <p:ext uri="{BB962C8B-B14F-4D97-AF65-F5344CB8AC3E}">
        <p14:creationId xmlns:p14="http://schemas.microsoft.com/office/powerpoint/2010/main" val="2590617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t>SETTINGS </a:t>
            </a:r>
            <a:r>
              <a:rPr lang="en-US" sz="4000" b="1" dirty="0" smtClean="0"/>
              <a:t>PRESUMED NOT </a:t>
            </a:r>
            <a:r>
              <a:rPr lang="en-US" sz="4000" dirty="0" smtClean="0"/>
              <a:t>TO BE HOME AND COMMUNITY-BASED</a:t>
            </a:r>
            <a:endParaRPr lang="en-US" sz="4000"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200" dirty="0" smtClean="0"/>
              <a:t>Settings in a publicly- or privately-owned facility providing inpatient treatment</a:t>
            </a:r>
          </a:p>
          <a:p>
            <a:pPr lvl="1">
              <a:buFont typeface="Arial" panose="020B0604020202020204" pitchFamily="34" charset="0"/>
              <a:buChar char="•"/>
            </a:pPr>
            <a:endParaRPr lang="en-US" sz="2200" dirty="0"/>
          </a:p>
          <a:p>
            <a:pPr lvl="1">
              <a:buFont typeface="Arial" panose="020B0604020202020204" pitchFamily="34" charset="0"/>
              <a:buChar char="•"/>
            </a:pPr>
            <a:r>
              <a:rPr lang="en-US" sz="2200" dirty="0" smtClean="0"/>
              <a:t>Settings on ground of, or adjacent to, a public institution</a:t>
            </a:r>
          </a:p>
          <a:p>
            <a:pPr lvl="1">
              <a:buFont typeface="Arial" panose="020B0604020202020204" pitchFamily="34" charset="0"/>
              <a:buChar char="•"/>
            </a:pPr>
            <a:endParaRPr lang="en-US" sz="2200" dirty="0"/>
          </a:p>
          <a:p>
            <a:pPr lvl="1">
              <a:buFont typeface="Arial" panose="020B0604020202020204" pitchFamily="34" charset="0"/>
              <a:buChar char="•"/>
            </a:pPr>
            <a:r>
              <a:rPr lang="en-US" sz="2200" dirty="0" smtClean="0"/>
              <a:t>Settings with the effect of isolating individuals from the broader community of individuals not receiving Medicaid HCBS</a:t>
            </a:r>
            <a:endParaRPr lang="en-US" sz="2200" dirty="0"/>
          </a:p>
        </p:txBody>
      </p:sp>
      <p:pic>
        <p:nvPicPr>
          <p:cNvPr id="4" name="Picture 3"/>
          <p:cNvPicPr>
            <a:picLocks noChangeAspect="1"/>
          </p:cNvPicPr>
          <p:nvPr/>
        </p:nvPicPr>
        <p:blipFill>
          <a:blip r:embed="rId2"/>
          <a:stretch>
            <a:fillRect/>
          </a:stretch>
        </p:blipFill>
        <p:spPr>
          <a:xfrm>
            <a:off x="9022750" y="5149704"/>
            <a:ext cx="1609483" cy="719390"/>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mtClean="0"/>
              <a:t>7</a:t>
            </a:fld>
            <a:endParaRPr lang="en-US" dirty="0"/>
          </a:p>
        </p:txBody>
      </p:sp>
    </p:spTree>
    <p:extLst>
      <p:ext uri="{BB962C8B-B14F-4D97-AF65-F5344CB8AC3E}">
        <p14:creationId xmlns:p14="http://schemas.microsoft.com/office/powerpoint/2010/main" val="3177556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dirty="0" smtClean="0"/>
              <a:t>BUT….</a:t>
            </a:r>
            <a:endParaRPr lang="en-US" sz="4000" dirty="0"/>
          </a:p>
        </p:txBody>
      </p:sp>
      <p:sp>
        <p:nvSpPr>
          <p:cNvPr id="3" name="Content Placeholder 2"/>
          <p:cNvSpPr>
            <a:spLocks noGrp="1"/>
          </p:cNvSpPr>
          <p:nvPr>
            <p:ph idx="1"/>
          </p:nvPr>
        </p:nvSpPr>
        <p:spPr>
          <a:xfrm>
            <a:off x="1097280" y="1919625"/>
            <a:ext cx="10058400" cy="4023360"/>
          </a:xfrm>
        </p:spPr>
        <p:txBody>
          <a:bodyPr>
            <a:normAutofit/>
          </a:bodyPr>
          <a:lstStyle/>
          <a:p>
            <a:endParaRPr lang="en-US" sz="2400" dirty="0" smtClean="0"/>
          </a:p>
          <a:p>
            <a:pPr lvl="1">
              <a:buFont typeface="Arial" panose="020B0604020202020204" pitchFamily="34" charset="0"/>
              <a:buChar char="•"/>
            </a:pPr>
            <a:r>
              <a:rPr lang="en-US" sz="2200" dirty="0" smtClean="0"/>
              <a:t>The rules give the Secretary of Health and Human Services (HHS) the discretion to ascertain if certain settings meet the HCB settings character</a:t>
            </a:r>
          </a:p>
          <a:p>
            <a:pPr lvl="1">
              <a:buFont typeface="Arial" panose="020B0604020202020204" pitchFamily="34" charset="0"/>
              <a:buChar char="•"/>
            </a:pPr>
            <a:endParaRPr lang="en-US" sz="2200" dirty="0"/>
          </a:p>
          <a:p>
            <a:pPr lvl="1">
              <a:buFont typeface="Arial" panose="020B0604020202020204" pitchFamily="34" charset="0"/>
              <a:buChar char="•"/>
            </a:pPr>
            <a:r>
              <a:rPr lang="en-US" sz="2200" dirty="0" smtClean="0"/>
              <a:t>That means that with regard to the settings described on the previous slide, states may make the case that the setting(s) does meet HCB settings character</a:t>
            </a:r>
            <a:endParaRPr lang="en-US" sz="2200" dirty="0"/>
          </a:p>
        </p:txBody>
      </p:sp>
      <p:pic>
        <p:nvPicPr>
          <p:cNvPr id="4" name="Picture 3" descr="http://govcentral.monster.com/nfs/govcentral/attachment_images/0002/0536/logo_crop380w.jpg?1212548264"/>
          <p:cNvPicPr/>
          <p:nvPr/>
        </p:nvPicPr>
        <p:blipFill>
          <a:blip r:embed="rId2">
            <a:extLst>
              <a:ext uri="{28A0092B-C50C-407E-A947-70E740481C1C}">
                <a14:useLocalDpi xmlns:a14="http://schemas.microsoft.com/office/drawing/2010/main" val="0"/>
              </a:ext>
            </a:extLst>
          </a:blip>
          <a:srcRect/>
          <a:stretch>
            <a:fillRect/>
          </a:stretch>
        </p:blipFill>
        <p:spPr bwMode="auto">
          <a:xfrm>
            <a:off x="8139718" y="178229"/>
            <a:ext cx="2879263" cy="1357746"/>
          </a:xfrm>
          <a:prstGeom prst="rect">
            <a:avLst/>
          </a:prstGeom>
          <a:noFill/>
          <a:ln>
            <a:noFill/>
          </a:ln>
        </p:spPr>
      </p:pic>
      <p:pic>
        <p:nvPicPr>
          <p:cNvPr id="5" name="Picture 4" descr="C:\Users\Arthur.Barndt\Pictures\hhs-hippocraticoath.jpg"/>
          <p:cNvPicPr/>
          <p:nvPr/>
        </p:nvPicPr>
        <p:blipFill>
          <a:blip r:embed="rId3">
            <a:extLst>
              <a:ext uri="{28A0092B-C50C-407E-A947-70E740481C1C}">
                <a14:useLocalDpi xmlns:a14="http://schemas.microsoft.com/office/drawing/2010/main" val="0"/>
              </a:ext>
            </a:extLst>
          </a:blip>
          <a:srcRect/>
          <a:stretch>
            <a:fillRect/>
          </a:stretch>
        </p:blipFill>
        <p:spPr bwMode="auto">
          <a:xfrm>
            <a:off x="3975532" y="4137891"/>
            <a:ext cx="3298825" cy="2142835"/>
          </a:xfrm>
          <a:prstGeom prst="rect">
            <a:avLst/>
          </a:prstGeom>
          <a:noFill/>
          <a:ln>
            <a:noFill/>
          </a:ln>
        </p:spPr>
      </p:pic>
      <p:sp>
        <p:nvSpPr>
          <p:cNvPr id="6" name="Slide Number Placeholder 5"/>
          <p:cNvSpPr>
            <a:spLocks noGrp="1"/>
          </p:cNvSpPr>
          <p:nvPr>
            <p:ph type="sldNum" sz="quarter" idx="12"/>
          </p:nvPr>
        </p:nvSpPr>
        <p:spPr/>
        <p:txBody>
          <a:bodyPr/>
          <a:lstStyle/>
          <a:p>
            <a:fld id="{6113E31D-E2AB-40D1-8B51-AFA5AFEF393A}" type="slidenum">
              <a:rPr lang="en-US" smtClean="0"/>
              <a:t>8</a:t>
            </a:fld>
            <a:endParaRPr lang="en-US" dirty="0"/>
          </a:p>
        </p:txBody>
      </p:sp>
    </p:spTree>
    <p:extLst>
      <p:ext uri="{BB962C8B-B14F-4D97-AF65-F5344CB8AC3E}">
        <p14:creationId xmlns:p14="http://schemas.microsoft.com/office/powerpoint/2010/main" val="3162739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smtClean="0"/>
              <a:t>THE “NOT PRESUMED” SETTINGS MAY NOT BE INCLUDED UNLESS:</a:t>
            </a:r>
            <a:endParaRPr lang="en-US" sz="4000"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200" dirty="0" smtClean="0"/>
              <a:t>A state submits evidence (including public input) demonstrating that the setting does have the qualities of a home and community-based setting and NOT the qualities of an institution; AND</a:t>
            </a:r>
          </a:p>
          <a:p>
            <a:pPr lvl="1">
              <a:buFont typeface="Arial" panose="020B0604020202020204" pitchFamily="34" charset="0"/>
              <a:buChar char="•"/>
            </a:pPr>
            <a:endParaRPr lang="en-US" sz="2200" dirty="0"/>
          </a:p>
          <a:p>
            <a:pPr lvl="1">
              <a:buFont typeface="Arial" panose="020B0604020202020204" pitchFamily="34" charset="0"/>
              <a:buChar char="•"/>
            </a:pPr>
            <a:r>
              <a:rPr lang="en-US" sz="2200" dirty="0" smtClean="0"/>
              <a:t>The Secretary finds, based on a heightened scrutiny review of the evidence, that the setting meets the requirements for home and community-based settings and does NOT have the qualities of an institution</a:t>
            </a:r>
            <a:endParaRPr lang="en-US" sz="2200" dirty="0"/>
          </a:p>
        </p:txBody>
      </p:sp>
      <p:pic>
        <p:nvPicPr>
          <p:cNvPr id="4" name="Picture 3"/>
          <p:cNvPicPr>
            <a:picLocks noChangeAspect="1"/>
          </p:cNvPicPr>
          <p:nvPr/>
        </p:nvPicPr>
        <p:blipFill>
          <a:blip r:embed="rId2"/>
          <a:stretch>
            <a:fillRect/>
          </a:stretch>
        </p:blipFill>
        <p:spPr>
          <a:xfrm>
            <a:off x="9327549" y="5258078"/>
            <a:ext cx="1609483" cy="719390"/>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mtClean="0"/>
              <a:t>9</a:t>
            </a:fld>
            <a:endParaRPr lang="en-US" dirty="0"/>
          </a:p>
        </p:txBody>
      </p:sp>
    </p:spTree>
    <p:extLst>
      <p:ext uri="{BB962C8B-B14F-4D97-AF65-F5344CB8AC3E}">
        <p14:creationId xmlns:p14="http://schemas.microsoft.com/office/powerpoint/2010/main" val="449778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FD91E7D96DA845B9725FE7F2033439" ma:contentTypeVersion="1" ma:contentTypeDescription="Create a new document." ma:contentTypeScope="" ma:versionID="e4623eb39d5582234dc788d490284f66">
  <xsd:schema xmlns:xsd="http://www.w3.org/2001/XMLSchema" xmlns:xs="http://www.w3.org/2001/XMLSchema" xmlns:p="http://schemas.microsoft.com/office/2006/metadata/properties" xmlns:ns3="637c8b5e-f986-43ef-9db4-606dce7d03f2" targetNamespace="http://schemas.microsoft.com/office/2006/metadata/properties" ma:root="true" ma:fieldsID="3f5572d188f09b222984f11c7daec61e" ns3:_="">
    <xsd:import namespace="637c8b5e-f986-43ef-9db4-606dce7d03f2"/>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7c8b5e-f986-43ef-9db4-606dce7d03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2AB606-169B-49A4-A6B5-75A06CAFD8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7c8b5e-f986-43ef-9db4-606dce7d03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BA8ED3-25A3-4B07-8FB2-C0AA9625DE1C}">
  <ds:schemaRefs>
    <ds:schemaRef ds:uri="http://schemas.microsoft.com/sharepoint/v3/contenttype/forms"/>
  </ds:schemaRefs>
</ds:datastoreItem>
</file>

<file path=customXml/itemProps3.xml><?xml version="1.0" encoding="utf-8"?>
<ds:datastoreItem xmlns:ds="http://schemas.openxmlformats.org/officeDocument/2006/customXml" ds:itemID="{DAC87CC5-FDD4-4548-91FA-0BCFB227050A}">
  <ds:schemaRefs>
    <ds:schemaRef ds:uri="http://purl.org/dc/elements/1.1/"/>
    <ds:schemaRef ds:uri="637c8b5e-f986-43ef-9db4-606dce7d03f2"/>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Retrospect</Template>
  <TotalTime>1694</TotalTime>
  <Words>1732</Words>
  <Application>Microsoft Office PowerPoint</Application>
  <PresentationFormat>Widescreen</PresentationFormat>
  <Paragraphs>240</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Retrospect</vt:lpstr>
      <vt:lpstr>HOME AND COMMUNITY-BASED SETTINGS PERSON-CENTERED PLANNING  AND TRANSITION PLANNING</vt:lpstr>
      <vt:lpstr>WE WILL FOCUS TODAY’S PRESENTATION ON:</vt:lpstr>
      <vt:lpstr>CMS SAYS THE INTENT OF THIS RULE IS:</vt:lpstr>
      <vt:lpstr>OVERVIEW OF THE RULE</vt:lpstr>
      <vt:lpstr>AND THE “BIG DEAL” ITEMS…</vt:lpstr>
      <vt:lpstr>BEFORE WE DEFINE HCB SETTINGS CHARACTER</vt:lpstr>
      <vt:lpstr>SETTINGS PRESUMED NOT TO BE HOME AND COMMUNITY-BASED</vt:lpstr>
      <vt:lpstr>BUT….</vt:lpstr>
      <vt:lpstr>THE “NOT PRESUMED” SETTINGS MAY NOT BE INCLUDED UNLESS:</vt:lpstr>
      <vt:lpstr>WHICH BRINGS US TO HCB SETTINGS CHARACTER</vt:lpstr>
      <vt:lpstr>HCBS SETTING  REQUIREMENTS </vt:lpstr>
      <vt:lpstr>HCB SETTING REQUIREMENTS</vt:lpstr>
      <vt:lpstr>HCB SETTING REQUIREMENTS</vt:lpstr>
      <vt:lpstr>PRIVATE ROOMS?</vt:lpstr>
      <vt:lpstr>PROVIDER-OWNED OR CONTROLLED  RESIDENTIAL SETTINGS: ADDITIONAL CHARACTERISTICS</vt:lpstr>
      <vt:lpstr>PROVIDER-OWNED OR CONTROLLED  RESIDENTIAL SETTINGS: ADDITIONAL CHARACTERISTICS</vt:lpstr>
      <vt:lpstr>PROVIDER-OWNED OR CONTROLLED RESIDENTIAL SETTINGS</vt:lpstr>
      <vt:lpstr>CONGREGATE SETTINGS AND THE HCB SETTINGS REQUIREMENTS</vt:lpstr>
      <vt:lpstr>AND WENT ON TO SAY IN THEIR WEBINAR</vt:lpstr>
      <vt:lpstr>PERSON-CENTERED PLANNING</vt:lpstr>
      <vt:lpstr>PERSON-CENTERED PLANNING</vt:lpstr>
      <vt:lpstr>SO, WHAT MIGHT THIS  ALL MEAN FOR STATES?</vt:lpstr>
      <vt:lpstr>TRANSITION PLAN: PUBLIC COMMENT REQUIREMENT</vt:lpstr>
      <vt:lpstr>WHAT TO SELF-ASSESS</vt:lpstr>
      <vt:lpstr>WHAT TO SELF-ASSESS</vt:lpstr>
      <vt:lpstr>WHAT STANDARDS MIGHT WE USE TO  ASSESS SETTINGS THAT “OPTIMIZE” INTEGRATION?</vt:lpstr>
      <vt:lpstr>WHAT DO INTEGRATIONS LOOK LIKE?</vt:lpstr>
      <vt:lpstr>WHAT DO INTEGRATIONS LOOK LIKE?</vt:lpstr>
      <vt:lpstr>WHAT DO INTEGRATIONS LOOK LIKE?</vt:lpstr>
      <vt:lpstr>AND WHERE DO WE START?</vt:lpstr>
      <vt:lpstr>THE NEW RULES…</vt:lpstr>
      <vt:lpstr>CMS INFORMATION ON THE NEW HCBS RULE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AND COMMUNTIY-BASED SETTINGS PERSON CENTERED PLANNING  AND TRANSITION PLANNING</dc:title>
  <dc:creator>Arthur Barndt</dc:creator>
  <cp:lastModifiedBy>Christine Call</cp:lastModifiedBy>
  <cp:revision>71</cp:revision>
  <dcterms:created xsi:type="dcterms:W3CDTF">2014-05-19T15:46:36Z</dcterms:created>
  <dcterms:modified xsi:type="dcterms:W3CDTF">2014-06-13T13:56:45Z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0x010100A9FD91E7D96DA845B9725FE7F2033439</vt:lpwstr>
  </property>
</Properties>
</file>