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</p:sldMasterIdLst>
  <p:notesMasterIdLst>
    <p:notesMasterId r:id="rId39"/>
  </p:notesMasterIdLst>
  <p:handoutMasterIdLst>
    <p:handoutMasterId r:id="rId40"/>
  </p:handoutMasterIdLst>
  <p:sldIdLst>
    <p:sldId id="331" r:id="rId7"/>
    <p:sldId id="310" r:id="rId8"/>
    <p:sldId id="341" r:id="rId9"/>
    <p:sldId id="335" r:id="rId10"/>
    <p:sldId id="336" r:id="rId11"/>
    <p:sldId id="312" r:id="rId12"/>
    <p:sldId id="313" r:id="rId13"/>
    <p:sldId id="315" r:id="rId14"/>
    <p:sldId id="268" r:id="rId15"/>
    <p:sldId id="291" r:id="rId16"/>
    <p:sldId id="321" r:id="rId17"/>
    <p:sldId id="276" r:id="rId18"/>
    <p:sldId id="264" r:id="rId19"/>
    <p:sldId id="274" r:id="rId20"/>
    <p:sldId id="323" r:id="rId21"/>
    <p:sldId id="333" r:id="rId22"/>
    <p:sldId id="324" r:id="rId23"/>
    <p:sldId id="322" r:id="rId24"/>
    <p:sldId id="278" r:id="rId25"/>
    <p:sldId id="319" r:id="rId26"/>
    <p:sldId id="340" r:id="rId27"/>
    <p:sldId id="298" r:id="rId28"/>
    <p:sldId id="316" r:id="rId29"/>
    <p:sldId id="317" r:id="rId30"/>
    <p:sldId id="318" r:id="rId31"/>
    <p:sldId id="299" r:id="rId32"/>
    <p:sldId id="283" r:id="rId33"/>
    <p:sldId id="339" r:id="rId34"/>
    <p:sldId id="329" r:id="rId35"/>
    <p:sldId id="328" r:id="rId36"/>
    <p:sldId id="327" r:id="rId37"/>
    <p:sldId id="260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DBB849-BFAB-4573-923F-B920E5C3DB52}">
          <p14:sldIdLst>
            <p14:sldId id="331"/>
            <p14:sldId id="310"/>
            <p14:sldId id="341"/>
            <p14:sldId id="335"/>
            <p14:sldId id="336"/>
            <p14:sldId id="312"/>
            <p14:sldId id="313"/>
            <p14:sldId id="315"/>
            <p14:sldId id="268"/>
          </p14:sldIdLst>
        </p14:section>
        <p14:section name="Untitled Section" id="{257A3879-3A42-4D31-B732-9670C0B80F55}">
          <p14:sldIdLst>
            <p14:sldId id="291"/>
            <p14:sldId id="321"/>
            <p14:sldId id="276"/>
            <p14:sldId id="264"/>
            <p14:sldId id="274"/>
            <p14:sldId id="323"/>
            <p14:sldId id="333"/>
            <p14:sldId id="324"/>
            <p14:sldId id="322"/>
            <p14:sldId id="278"/>
            <p14:sldId id="319"/>
            <p14:sldId id="340"/>
            <p14:sldId id="298"/>
            <p14:sldId id="316"/>
            <p14:sldId id="317"/>
            <p14:sldId id="318"/>
            <p14:sldId id="299"/>
            <p14:sldId id="283"/>
            <p14:sldId id="339"/>
            <p14:sldId id="329"/>
            <p14:sldId id="328"/>
            <p14:sldId id="327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BDF"/>
    <a:srgbClr val="75AA2B"/>
    <a:srgbClr val="18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8" autoAdjust="0"/>
    <p:restoredTop sz="53934" autoAdjust="0"/>
  </p:normalViewPr>
  <p:slideViewPr>
    <p:cSldViewPr>
      <p:cViewPr varScale="1">
        <p:scale>
          <a:sx n="58" d="100"/>
          <a:sy n="58" d="100"/>
        </p:scale>
        <p:origin x="19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92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36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A51137-D9B8-439B-BD8C-6E05FB1A57BE}" type="datetimeFigureOut">
              <a:rPr lang="en-US" smtClean="0"/>
              <a:t>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802BC2-08F4-4E23-8386-E85D3CC397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3876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82F16C-380C-42A7-ADBB-143F7C001B35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marL="349415" marR="0" lvl="0" indent="-349415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2013 the Florida Legislature gave APD permission to seek a new data management system</a:t>
            </a:r>
          </a:p>
          <a:p>
            <a:pPr marL="349415" marR="0" lvl="0" indent="-349415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9415" marR="0" lvl="0" indent="-349415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2013 the agency made a Request For Information (RFI) regarding the need for a data management system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A1525B-F2EA-4E9F-A179-E30EAED4B7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0009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342900" marR="0" indent="-34290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1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35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57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69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10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99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61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38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3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31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56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05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31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62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59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17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87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40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186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8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93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040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048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19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42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0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59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33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525B-F2EA-4E9F-A179-E30EAED4B7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3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C616-4EB6-4DDC-A070-81E8644D4BEE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0F13-2B3E-4987-A78C-5C2BDD8A9176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75F5-E6A1-4557-8AA4-80874E973418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2034-1716-4387-8183-608A8AB58912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3D67-2A2F-431E-91FF-1DE4308B0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93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72D-233D-48F1-83D3-886A24425E99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3D67-2A2F-431E-91FF-1DE4308B0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D059-C0F3-48D3-A83B-F1DB539B023A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3D67-2A2F-431E-91FF-1DE4308B0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52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28D0-7370-47BE-A274-2ED4673FFAA7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3D67-2A2F-431E-91FF-1DE4308B0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8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7D30-44E0-4B37-BDB9-144CF9B07563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3D67-2A2F-431E-91FF-1DE4308B0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7894-A017-4FA0-A841-50C34D7F37BB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3D67-2A2F-431E-91FF-1DE4308B0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56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EEF3-C684-4CFA-A9B9-A815A5E4F425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3D67-2A2F-431E-91FF-1DE4308B0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57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920CA-46F8-4DC6-A0DB-BC8FE8A81691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3D67-2A2F-431E-91FF-1DE4308B0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8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0486-9E9F-4CAD-864E-D8A06CD6FD6F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A6B5A-CDD8-4D92-AD56-1D3316CAE11D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3D67-2A2F-431E-91FF-1DE4308B0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F3BF-BB3B-4F74-8AF4-F745C7C25519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3D67-2A2F-431E-91FF-1DE4308B0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30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824-00AE-4771-9EE6-32219BC27D1A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3D67-2A2F-431E-91FF-1DE4308B0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7122-B6AC-4C21-857D-11167F3845E5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EC01-A329-4D52-A433-619C3F0FD61C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6714-A361-46E4-9FEE-2820694B4667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2767-0299-4694-9E9B-3792523C10E9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13B6-AF2A-46CE-8280-FA2A58485EAA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D5FC-0B71-45C1-98B2-B05CBAB806ED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0347-332B-4327-BFCE-362F0B960F67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A2167-36D8-4594-A1B2-494A7EE4D50E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26E2-E557-4859-B8F1-F01B8D8197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78867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E7AF-A577-4FB3-BE36-5C7AE40B6A16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F3D67-2A2F-431E-91FF-1DE4308B0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7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ConnePD.info@apdcares.or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5CEB-FA13-4F07-8F10-FD806D09612D}" type="datetime1">
              <a:rPr lang="en-US" smtClean="0"/>
              <a:t>1/5/2018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3D67-2A2F-431E-91FF-1DE4308B06B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iBudget powerpt.4 201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2450" y="480109"/>
            <a:ext cx="8058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8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 iConnect:</a:t>
            </a:r>
          </a:p>
          <a:p>
            <a:pPr algn="ctr"/>
            <a:r>
              <a:rPr lang="en-US" sz="3600" b="1" dirty="0">
                <a:solidFill>
                  <a:srgbClr val="18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Client Data Management System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4600" y="4724400"/>
            <a:ext cx="2647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18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Rick Scott</a:t>
            </a:r>
          </a:p>
          <a:p>
            <a:pPr algn="r"/>
            <a:r>
              <a:rPr lang="en-US" b="1" dirty="0">
                <a:solidFill>
                  <a:srgbClr val="18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22255" y="5662136"/>
            <a:ext cx="2647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18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Barbara Palmer</a:t>
            </a:r>
          </a:p>
          <a:p>
            <a:pPr algn="r"/>
            <a:r>
              <a:rPr lang="en-US" b="1" dirty="0">
                <a:solidFill>
                  <a:srgbClr val="18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52600"/>
            <a:ext cx="3820869" cy="40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1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Empowers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10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336" y="1754911"/>
            <a:ext cx="76673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and Caregiver Portal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 and their designated caregivers can be provided with role-based access to their own records in iConnect through a secure login.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8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Empowers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11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828800"/>
            <a:ext cx="7667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and Caregiver Portal 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 and/or legal representatives will use the Consumer Portal to view their current plan, authorizations, and services.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8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Empowers Customers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28" y="1417638"/>
            <a:ext cx="8229600" cy="45259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12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4128" y="1589593"/>
            <a:ext cx="76673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Strength-based support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Person-centered support plan to capture the plan for services and goals for the future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of service notes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6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67F8-5373-427D-8D66-E7FD8CCCD7F9}" type="datetime1">
              <a:rPr lang="en-US" smtClean="0">
                <a:solidFill>
                  <a:srgbClr val="FFFF00"/>
                </a:solidFill>
              </a:rPr>
              <a:t>1/5/2018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13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4" descr="changes-ahead-exit-sign">
            <a:extLst>
              <a:ext uri="{FF2B5EF4-FFF2-40B4-BE49-F238E27FC236}">
                <a16:creationId xmlns:a16="http://schemas.microsoft.com/office/drawing/2014/main" id="{01D6B2D5-DD59-4BF6-B5A6-BDB837C14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902297-1F75-4B35-87FE-88FF14D1AE17}"/>
              </a:ext>
            </a:extLst>
          </p:cNvPr>
          <p:cNvSpPr txBox="1"/>
          <p:nvPr/>
        </p:nvSpPr>
        <p:spPr>
          <a:xfrm>
            <a:off x="685800" y="5705812"/>
            <a:ext cx="7772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5AA2B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For Positive Outcomes</a:t>
            </a:r>
          </a:p>
        </p:txBody>
      </p:sp>
    </p:spTree>
    <p:extLst>
      <p:ext uri="{BB962C8B-B14F-4D97-AF65-F5344CB8AC3E}">
        <p14:creationId xmlns:p14="http://schemas.microsoft.com/office/powerpoint/2010/main" val="1351490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14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5568" y="1600200"/>
            <a:ext cx="7667328" cy="758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 iConnect captures information about providers, provider services, and service rates</a:t>
            </a:r>
          </a:p>
          <a:p>
            <a:pPr lvl="0"/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licensing and certification of providers and information needed for verifying qualifications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3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15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672" y="1463348"/>
            <a:ext cx="76673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role-based access to: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and receive authorizations and receive claims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selected portions of the consumer record for customers assigned to them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35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16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676400"/>
            <a:ext cx="7667328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billing and electronic processing of claims </a:t>
            </a:r>
          </a:p>
          <a:p>
            <a:pPr lvl="0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provider billing with be done through the APD iConnect system with an immediate response of claim status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7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088" y="1419225"/>
            <a:ext cx="8229600" cy="45259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17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037" y="1417638"/>
            <a:ext cx="8429328" cy="872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robust pre-adjudication process will be in place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service logs to the consumer record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the customer’s support plan progress</a:t>
            </a:r>
          </a:p>
          <a:p>
            <a:pPr lvl="0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online forms such as plan reviews or plans of remediation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94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18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472" y="1417638"/>
            <a:ext cx="7667328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 will enter documentation of services rendered in the iConnect system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plans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daily, weekly, monthly, and quarterly provider reports and notes will be entered and available online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69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19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472" y="1600200"/>
            <a:ext cx="766732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CURES Act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verification of some in-home services: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supports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Respite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 iConnect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00200"/>
            <a:ext cx="914400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lvl="0" algn="ctr">
              <a:spcBef>
                <a:spcPct val="20000"/>
              </a:spcBef>
            </a:pP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Katie Strickland</a:t>
            </a:r>
          </a:p>
          <a:p>
            <a:pPr lvl="0" algn="ctr">
              <a:spcBef>
                <a:spcPct val="20000"/>
              </a:spcBef>
            </a:pPr>
            <a:r>
              <a:rPr lang="en-US" sz="36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 Deputy Communications Director</a:t>
            </a:r>
            <a:endParaRPr lang="en-US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47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600200"/>
            <a:ext cx="7667328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place were those interested in becoming a new provider can apply online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providers can request expansion of services through the system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40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WSCs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21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767" y="1600200"/>
            <a:ext cx="7667328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HCBS eligibility worksheet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plan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notes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 request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iBudget information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plans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authorizations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35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22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676400"/>
            <a:ext cx="76673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customer central records of information readily accessible to APD staff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and streamlined workflow and process improvement for APD staff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76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APD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23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600200"/>
            <a:ext cx="76673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efficiency of communication by having all customer information available and centralized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and accuracy with quality reviews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0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24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828800"/>
            <a:ext cx="76673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and accuracy with reporting to the Centers for Medicare and Medicaid Services (CMS) without relying on manual collection of data and paper reports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26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25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872" y="1828800"/>
            <a:ext cx="76673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Delmarva will be able to </a:t>
            </a:r>
            <a:r>
              <a:rPr lang="en-US" sz="3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customer 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provider records prior to on-site visits, reducing time on paperwork, and more time for quality interviews.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1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26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828800"/>
            <a:ext cx="76673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for the agency to capture trends, assess success, and monitor issues electronically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67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b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27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472" y="1828800"/>
            <a:ext cx="7667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41438"/>
            <a:ext cx="6283414" cy="47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10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Phased Implementation</a:t>
            </a:r>
            <a:b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28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601" y="1447800"/>
            <a:ext cx="7667328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Go-Live will include APD staff and Waiver Support Coordinators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Go-Live will include other providers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detailed schedule will be coming in the future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07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 Implementation</a:t>
            </a:r>
            <a:b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29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752600"/>
            <a:ext cx="766732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 Training will begin: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Spring/Summer of 2018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 Implementation will begin: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2018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2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 iConnect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3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00200"/>
            <a:ext cx="9144000" cy="30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  <a:p>
            <a:pPr lvl="0" algn="ctr">
              <a:spcBef>
                <a:spcPct val="20000"/>
              </a:spcBef>
            </a:pP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4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Arthur Barndt, PMP</a:t>
            </a:r>
          </a:p>
          <a:p>
            <a:pPr lvl="0" algn="ctr">
              <a:spcBef>
                <a:spcPct val="20000"/>
              </a:spcBef>
            </a:pPr>
            <a:r>
              <a:rPr lang="en-US" sz="36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 Organizational Change Manager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12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92" y="1639252"/>
            <a:ext cx="8229600" cy="45259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30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69091"/>
            <a:ext cx="89916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email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iConnect@apdcares.org</a:t>
            </a:r>
            <a:r>
              <a:rPr lang="en-US" sz="4800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1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1A19-F23F-45B7-9D2F-A9663C0794FC}" type="datetime1">
              <a:rPr lang="en-US" smtClean="0">
                <a:solidFill>
                  <a:srgbClr val="FFFF00"/>
                </a:solidFill>
              </a:rPr>
              <a:t>1/5/2018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31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F8364-BA4F-4F8C-AB30-6FB876799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A2C245-E78B-4692-8CC2-071B9DA121A1}"/>
              </a:ext>
            </a:extLst>
          </p:cNvPr>
          <p:cNvSpPr txBox="1"/>
          <p:nvPr/>
        </p:nvSpPr>
        <p:spPr>
          <a:xfrm>
            <a:off x="990600" y="288845"/>
            <a:ext cx="7924800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82AB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F2684-A068-4264-8B45-AD563E34F183}"/>
              </a:ext>
            </a:extLst>
          </p:cNvPr>
          <p:cNvSpPr txBox="1"/>
          <p:nvPr/>
        </p:nvSpPr>
        <p:spPr>
          <a:xfrm>
            <a:off x="1219200" y="214735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82AB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cards are available </a:t>
            </a:r>
          </a:p>
        </p:txBody>
      </p:sp>
    </p:spTree>
    <p:extLst>
      <p:ext uri="{BB962C8B-B14F-4D97-AF65-F5344CB8AC3E}">
        <p14:creationId xmlns:p14="http://schemas.microsoft.com/office/powerpoint/2010/main" val="3496841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_2536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PD logo COLOR (RGB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044" y="609600"/>
            <a:ext cx="7549911" cy="24810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 iConnect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4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9472" y="1600200"/>
            <a:ext cx="7667328" cy="410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new, innovative APD data management system for connecting APD customers and providers who deliver the services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include all APD customers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7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 iConnect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5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6672" y="1600200"/>
            <a:ext cx="7667328" cy="379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CDC+ consumers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role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cost plan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of remediation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1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 iConnect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6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552603"/>
            <a:ext cx="6565392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capability for: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Self-direction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Self-determination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Person-centered planning and choice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7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 iConnect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674"/>
            <a:ext cx="8229600" cy="45259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7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160" y="1417638"/>
            <a:ext cx="7667328" cy="708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provider capability to manage services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Dramatically reduce the need for paper records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reduction in potential fraud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6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 iConnect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8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336" y="1402398"/>
            <a:ext cx="7667328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services are being delivered at the right place and right time for correct service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validation of service delivery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and provider information will be more convenient and accessible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2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4800600"/>
            <a:ext cx="4343400" cy="13255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26E2-E557-4859-B8F1-F01B8D819792}" type="slidenum">
              <a:rPr lang="en-US" smtClean="0">
                <a:solidFill>
                  <a:srgbClr val="FFFF00"/>
                </a:solidFill>
              </a:rPr>
              <a:pPr/>
              <a:t>9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Picture 1" descr="File:Octicons-&lt;strong&gt;key&lt;/strong&gt;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066800"/>
            <a:ext cx="4038600" cy="4852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5765" y="859808"/>
            <a:ext cx="7603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Franklin Gothic" panose="02000003060000020004" pitchFamily="2" charset="0"/>
              </a:rPr>
              <a:t>IMPROVING </a:t>
            </a:r>
          </a:p>
          <a:p>
            <a:r>
              <a:rPr lang="en-US" sz="4000" b="1" dirty="0">
                <a:latin typeface="Franklin Gothic" panose="02000003060000020004" pitchFamily="2" charset="0"/>
              </a:rPr>
              <a:t>ACCESS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6DC00-1EB6-4632-91F9-DEF3A9646A77}"/>
              </a:ext>
            </a:extLst>
          </p:cNvPr>
          <p:cNvSpPr txBox="1"/>
          <p:nvPr/>
        </p:nvSpPr>
        <p:spPr>
          <a:xfrm>
            <a:off x="4716117" y="41910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Franklin Gothic" panose="02000003060000020004" pitchFamily="2" charset="0"/>
              </a:rPr>
              <a:t>TO </a:t>
            </a:r>
          </a:p>
          <a:p>
            <a:r>
              <a:rPr lang="en-US" sz="4000" b="1" dirty="0">
                <a:latin typeface="Franklin Gothic" panose="02000003060000020004" pitchFamily="2" charset="0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289280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D73DD3EC432648B387971B6F9BDB87" ma:contentTypeVersion="1" ma:contentTypeDescription="Create a new document." ma:contentTypeScope="" ma:versionID="01b00333f28dea95ad97d54ea5ad3284">
  <xsd:schema xmlns:xsd="http://www.w3.org/2001/XMLSchema" xmlns:xs="http://www.w3.org/2001/XMLSchema" xmlns:p="http://schemas.microsoft.com/office/2006/metadata/properties" xmlns:ns2="5679e9c2-8d5a-444c-8911-be080edbc981" targetNamespace="http://schemas.microsoft.com/office/2006/metadata/properties" ma:root="true" ma:fieldsID="4136b8cd36526a2316ee89dc130d3c2e" ns2:_="">
    <xsd:import namespace="5679e9c2-8d5a-444c-8911-be080edbc9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9e9c2-8d5a-444c-8911-be080edbc98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679e9c2-8d5a-444c-8911-be080edbc981">KTW3WUU43X4F-2-207</_dlc_DocId>
    <_dlc_DocIdUrl xmlns="5679e9c2-8d5a-444c-8911-be080edbc981">
      <Url>https://apdfl.sharepoint.com/sites/comm/_layouts/15/DocIdRedir.aspx?ID=KTW3WUU43X4F-2-207</Url>
      <Description>KTW3WUU43X4F-2-207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B80B2A-B35B-4457-9722-9C024D51952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91669E5-DCD6-49C1-A2F5-406F78A2EE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79e9c2-8d5a-444c-8911-be080edbc9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638835-E662-48EE-9ACD-0F75A36340A1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5679e9c2-8d5a-444c-8911-be080edbc981"/>
  </ds:schemaRefs>
</ds:datastoreItem>
</file>

<file path=customXml/itemProps4.xml><?xml version="1.0" encoding="utf-8"?>
<ds:datastoreItem xmlns:ds="http://schemas.openxmlformats.org/officeDocument/2006/customXml" ds:itemID="{835B9E98-6423-407B-A1B1-F0239A0D32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23422</TotalTime>
  <Words>693</Words>
  <Application>Microsoft Office PowerPoint</Application>
  <PresentationFormat>On-screen Show (4:3)</PresentationFormat>
  <Paragraphs>395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Franklin Gothic</vt:lpstr>
      <vt:lpstr>Office Theme</vt:lpstr>
      <vt:lpstr>Custom Design</vt:lpstr>
      <vt:lpstr>PowerPoint Presentation</vt:lpstr>
      <vt:lpstr>APD iConnect </vt:lpstr>
      <vt:lpstr>APD iConnect </vt:lpstr>
      <vt:lpstr>APD iConnect </vt:lpstr>
      <vt:lpstr>APD iConnect </vt:lpstr>
      <vt:lpstr>APD iConnect </vt:lpstr>
      <vt:lpstr>APD iConnect </vt:lpstr>
      <vt:lpstr>APD iConnect </vt:lpstr>
      <vt:lpstr>PowerPoint Presentation</vt:lpstr>
      <vt:lpstr> Empowers Customers</vt:lpstr>
      <vt:lpstr> Empowers Customers</vt:lpstr>
      <vt:lpstr>Empowers Customers </vt:lpstr>
      <vt:lpstr>PowerPoint Presentation</vt:lpstr>
      <vt:lpstr>For Providers</vt:lpstr>
      <vt:lpstr>For Providers</vt:lpstr>
      <vt:lpstr>For Providers</vt:lpstr>
      <vt:lpstr>For Providers</vt:lpstr>
      <vt:lpstr>For Providers</vt:lpstr>
      <vt:lpstr>For Providers</vt:lpstr>
      <vt:lpstr>For Providers</vt:lpstr>
      <vt:lpstr>For WSCs</vt:lpstr>
      <vt:lpstr>For APD</vt:lpstr>
      <vt:lpstr>For APD</vt:lpstr>
      <vt:lpstr>For APD</vt:lpstr>
      <vt:lpstr>For APD</vt:lpstr>
      <vt:lpstr>For APD</vt:lpstr>
      <vt:lpstr>Implementation </vt:lpstr>
      <vt:lpstr>Phased Implementation </vt:lpstr>
      <vt:lpstr>APD Implementation </vt:lpstr>
      <vt:lpstr>Contact Us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tharpek</dc:creator>
  <cp:lastModifiedBy>Katie Strickland</cp:lastModifiedBy>
  <cp:revision>398</cp:revision>
  <cp:lastPrinted>2017-08-22T18:33:16Z</cp:lastPrinted>
  <dcterms:created xsi:type="dcterms:W3CDTF">2011-04-05T17:34:54Z</dcterms:created>
  <dcterms:modified xsi:type="dcterms:W3CDTF">2018-01-05T14:54:31Z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0x010100A3D73DD3EC432648B387971B6F9BDB87</vt:lpwstr>
  </property>
  <property fmtid="{D5CDD505-2E9C-101B-9397-08002B2CF9AE}" pid="3" name="_dlc_DocIdItemGuid">
    <vt:lpwstr>12d44106-dd32-4f62-a92d-10662a6cf9aa</vt:lpwstr>
  </property>
</Properties>
</file>