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487" r:id="rId5"/>
    <p:sldId id="650" r:id="rId6"/>
    <p:sldId id="651" r:id="rId7"/>
    <p:sldId id="652" r:id="rId8"/>
    <p:sldId id="653" r:id="rId9"/>
    <p:sldId id="654" r:id="rId10"/>
    <p:sldId id="655" r:id="rId11"/>
    <p:sldId id="664" r:id="rId12"/>
    <p:sldId id="657" r:id="rId13"/>
    <p:sldId id="658" r:id="rId14"/>
    <p:sldId id="659" r:id="rId15"/>
    <p:sldId id="660" r:id="rId16"/>
    <p:sldId id="661" r:id="rId17"/>
    <p:sldId id="663" r:id="rId18"/>
    <p:sldId id="665" r:id="rId19"/>
  </p:sldIdLst>
  <p:sldSz cx="9144000" cy="6858000" type="screen4x3"/>
  <p:notesSz cx="6858000" cy="90836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6UOcj8I0j33IfS53eFessA==" hashData="NY5Qm08c0U/rrnzmKXnJ4xV/9tw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rica Smith" initials="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39" autoAdjust="0"/>
    <p:restoredTop sz="75921" autoAdjust="0"/>
  </p:normalViewPr>
  <p:slideViewPr>
    <p:cSldViewPr snapToObjects="1">
      <p:cViewPr>
        <p:scale>
          <a:sx n="101" d="100"/>
          <a:sy n="101" d="100"/>
        </p:scale>
        <p:origin x="-2064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3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20232"/>
    </p:cViewPr>
  </p:sorterViewPr>
  <p:notesViewPr>
    <p:cSldViewPr snapToObjects="1">
      <p:cViewPr varScale="1">
        <p:scale>
          <a:sx n="57" d="100"/>
          <a:sy n="57" d="100"/>
        </p:scale>
        <p:origin x="-2472" y="-90"/>
      </p:cViewPr>
      <p:guideLst>
        <p:guide orient="horz" pos="2861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5E7C-044C-425B-A2DC-6FFCF33B750F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8063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215D8-28F3-489E-A4C0-35D37D9B01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576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209" cy="454645"/>
          </a:xfrm>
          <a:prstGeom prst="rect">
            <a:avLst/>
          </a:prstGeom>
        </p:spPr>
        <p:txBody>
          <a:bodyPr vert="horz" lIns="88386" tIns="44193" rIns="88386" bIns="4419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259" y="0"/>
            <a:ext cx="2972209" cy="454645"/>
          </a:xfrm>
          <a:prstGeom prst="rect">
            <a:avLst/>
          </a:prstGeom>
        </p:spPr>
        <p:txBody>
          <a:bodyPr vert="horz" lIns="88386" tIns="44193" rIns="88386" bIns="44193" rtlCol="0"/>
          <a:lstStyle>
            <a:lvl1pPr algn="r">
              <a:defRPr sz="1200"/>
            </a:lvl1pPr>
          </a:lstStyle>
          <a:p>
            <a:fld id="{E31E1BC8-6C86-4A31-B31B-356FC909ECEB}" type="datetimeFigureOut">
              <a:rPr lang="en-US" smtClean="0"/>
              <a:pPr/>
              <a:t>8/20/2012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2625"/>
            <a:ext cx="4540250" cy="3405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386" tIns="44193" rIns="88386" bIns="4419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187" y="4314516"/>
            <a:ext cx="5487626" cy="4087192"/>
          </a:xfrm>
          <a:prstGeom prst="rect">
            <a:avLst/>
          </a:prstGeom>
        </p:spPr>
        <p:txBody>
          <a:bodyPr vert="horz" lIns="88386" tIns="44193" rIns="88386" bIns="441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27495"/>
            <a:ext cx="2972209" cy="454645"/>
          </a:xfrm>
          <a:prstGeom prst="rect">
            <a:avLst/>
          </a:prstGeom>
        </p:spPr>
        <p:txBody>
          <a:bodyPr vert="horz" lIns="88386" tIns="44193" rIns="88386" bIns="4419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259" y="8627495"/>
            <a:ext cx="2972209" cy="454645"/>
          </a:xfrm>
          <a:prstGeom prst="rect">
            <a:avLst/>
          </a:prstGeom>
        </p:spPr>
        <p:txBody>
          <a:bodyPr vert="horz" lIns="88386" tIns="44193" rIns="88386" bIns="44193" rtlCol="0" anchor="b"/>
          <a:lstStyle>
            <a:lvl1pPr algn="r">
              <a:defRPr sz="1200"/>
            </a:lvl1pPr>
          </a:lstStyle>
          <a:p>
            <a:fld id="{54FD0F8E-8AB5-4032-A6BF-3A49465024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2209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BC23-6193-4B10-B705-BEBC7BFAC1C8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0BC23-6193-4B10-B705-BEBC7BFAC1C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95375" y="1676401"/>
            <a:ext cx="695325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buSzPct val="75000"/>
              <a:buFont typeface="Arial"/>
              <a:buChar char="•"/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914402"/>
            <a:ext cx="2360614" cy="520697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43524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1" y="914402"/>
            <a:ext cx="4419600" cy="4572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435102"/>
            <a:ext cx="2360614" cy="4051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46482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5850" y="914401"/>
            <a:ext cx="6972300" cy="3733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50" y="5214938"/>
            <a:ext cx="5486400" cy="34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7"/>
          <p:cNvCxnSpPr/>
          <p:nvPr/>
        </p:nvCxnSpPr>
        <p:spPr>
          <a:xfrm rot="10800000">
            <a:off x="2057400" y="2671763"/>
            <a:ext cx="6708775" cy="1587"/>
          </a:xfrm>
          <a:prstGeom prst="line">
            <a:avLst/>
          </a:prstGeom>
          <a:ln w="12700">
            <a:solidFill>
              <a:srgbClr val="4C5B53">
                <a:alpha val="48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937" y="2590800"/>
            <a:ext cx="800712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800" b="0" i="0" cap="all">
                <a:solidFill>
                  <a:schemeClr val="tx2"/>
                </a:solidFill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81325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r">
              <a:defRPr sz="38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95375" y="1676401"/>
            <a:ext cx="695325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buSzPct val="75000"/>
              <a:buFont typeface="Arial"/>
              <a:buChar char="•"/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76401"/>
            <a:ext cx="3390900" cy="38861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352800" cy="388619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1687513"/>
            <a:ext cx="33924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899" y="2327275"/>
            <a:ext cx="3392490" cy="3311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7513"/>
            <a:ext cx="335280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7275"/>
            <a:ext cx="3352801" cy="33115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123950" y="914401"/>
            <a:ext cx="68961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buSzPct val="75000"/>
              <a:buFont typeface="Arial"/>
              <a:buChar char="•"/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1104900" y="914403"/>
            <a:ext cx="3390900" cy="457199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2"/>
            <a:ext cx="3352800" cy="457199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buFont typeface="Courier New"/>
              <a:buChar char="o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1104899" y="914399"/>
            <a:ext cx="3392489" cy="7596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3524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1104899" y="1554162"/>
            <a:ext cx="3392490" cy="39322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914399"/>
            <a:ext cx="3352801" cy="7596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43524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1554162"/>
            <a:ext cx="3352801" cy="393223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l.eqhs.org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58937" y="3581400"/>
            <a:ext cx="800712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REVIEW PROCESS FOR CDC+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Supporting Documentation for </a:t>
            </a:r>
            <a:br>
              <a:rPr lang="en-US" sz="3500" b="1" dirty="0" smtClean="0">
                <a:solidFill>
                  <a:schemeClr val="bg1"/>
                </a:solidFill>
                <a:latin typeface="+mj-lt"/>
              </a:rPr>
            </a:br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CDC+ Recipients</a:t>
            </a: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62500" lnSpcReduction="20000"/>
          </a:bodyPr>
          <a:lstStyle/>
          <a:p>
            <a:endParaRPr lang="en-US" sz="2800" dirty="0" smtClean="0"/>
          </a:p>
          <a:p>
            <a:pPr indent="0"/>
            <a:r>
              <a:rPr lang="en-US" sz="3100" dirty="0" smtClean="0"/>
              <a:t>All supporting documentation must be provided by the consumer representative to the consultant for submission to eQHealth.  </a:t>
            </a:r>
          </a:p>
          <a:p>
            <a:pPr indent="0">
              <a:buNone/>
            </a:pPr>
            <a:endParaRPr lang="en-US" sz="3100" dirty="0" smtClean="0"/>
          </a:p>
          <a:p>
            <a:pPr indent="0"/>
            <a:r>
              <a:rPr lang="en-US" sz="3100" dirty="0" smtClean="0"/>
              <a:t>The consultant will ensure that all required documents are present, complete and include all the required components prior to submission.</a:t>
            </a:r>
          </a:p>
          <a:p>
            <a:pPr indent="0">
              <a:buNone/>
            </a:pPr>
            <a:endParaRPr lang="en-US" sz="3100" dirty="0" smtClean="0"/>
          </a:p>
          <a:p>
            <a:pPr indent="0"/>
            <a:r>
              <a:rPr lang="en-US" sz="3100" dirty="0" smtClean="0"/>
              <a:t> If additional information is needed, the consultant should work with the representative to address. </a:t>
            </a:r>
            <a:endParaRPr lang="en-US" sz="3100" strike="sngStrike" dirty="0" smtClean="0"/>
          </a:p>
          <a:p>
            <a:pPr indent="0">
              <a:buNone/>
            </a:pPr>
            <a:endParaRPr lang="en-US" sz="3100" dirty="0" smtClean="0"/>
          </a:p>
          <a:p>
            <a:pPr indent="0"/>
            <a:r>
              <a:rPr lang="en-US" sz="3100" dirty="0" smtClean="0"/>
              <a:t>The consultant may provide technical assistance, if needed, to complete the submission packet; however, it is not the consultant's responsibility to update or complete the Plan of Care.  </a:t>
            </a:r>
          </a:p>
          <a:p>
            <a:pPr indent="0">
              <a:buNone/>
            </a:pPr>
            <a:endParaRPr lang="en-US" sz="3100" dirty="0" smtClean="0"/>
          </a:p>
          <a:p>
            <a:pPr indent="0"/>
            <a:r>
              <a:rPr lang="en-US" sz="3100" dirty="0" smtClean="0"/>
              <a:t>The consultant should never add anything to the Plan of Care before submitting to eQHealth.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Outcome Notification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lnSpcReduction="10000"/>
          </a:bodyPr>
          <a:lstStyle/>
          <a:p>
            <a:pPr lvl="2" algn="ctr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eQHealth will mail all outcome letters to the consultant and the consumer.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If the review results in a denial of all or some of the services requested, the ordering physician will also receive a letter.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r>
              <a:rPr lang="en-US" sz="2800" dirty="0" smtClean="0"/>
              <a:t>The consultant must notify the APD area office of the authorization outcome.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endParaRPr lang="en-US" sz="28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Reconsideration Reviews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An adverse determination is a denial in full or part of the services requested.</a:t>
            </a:r>
          </a:p>
          <a:p>
            <a:r>
              <a:rPr lang="en-US" sz="2800" dirty="0" smtClean="0"/>
              <a:t>A reconsideration of the adverse determination can be requested</a:t>
            </a:r>
          </a:p>
          <a:p>
            <a:pPr lvl="1"/>
            <a:r>
              <a:rPr lang="en-US" sz="2400" u="sng" dirty="0" smtClean="0"/>
              <a:t>Who</a:t>
            </a:r>
            <a:r>
              <a:rPr lang="en-US" sz="2400" dirty="0" smtClean="0"/>
              <a:t>: The consumer, </a:t>
            </a:r>
            <a:r>
              <a:rPr lang="en-US" dirty="0"/>
              <a:t>consumer</a:t>
            </a:r>
            <a:r>
              <a:rPr lang="en-US" sz="2400" dirty="0" smtClean="0"/>
              <a:t> family, provider, ordering physician, representative</a:t>
            </a:r>
          </a:p>
          <a:p>
            <a:pPr lvl="1"/>
            <a:r>
              <a:rPr lang="en-US" sz="2400" u="sng" dirty="0" smtClean="0"/>
              <a:t>When:</a:t>
            </a:r>
            <a:r>
              <a:rPr lang="en-US" sz="2400" dirty="0" smtClean="0"/>
              <a:t>  Submission within </a:t>
            </a:r>
            <a:r>
              <a:rPr lang="en-US" sz="2400" b="1" u="sng" dirty="0" smtClean="0"/>
              <a:t>5 business days </a:t>
            </a:r>
            <a:r>
              <a:rPr lang="en-US" sz="2400" dirty="0" smtClean="0"/>
              <a:t>of the adverse determination. </a:t>
            </a:r>
          </a:p>
          <a:p>
            <a:pPr lvl="1"/>
            <a:r>
              <a:rPr lang="en-US" sz="2400" u="sng" dirty="0" smtClean="0"/>
              <a:t>What:</a:t>
            </a:r>
            <a:r>
              <a:rPr lang="en-US" sz="2400" dirty="0" smtClean="0"/>
              <a:t>  a second physician review by a physician </a:t>
            </a:r>
            <a:r>
              <a:rPr lang="en-US" sz="2400" i="1" dirty="0" smtClean="0"/>
              <a:t>not involved in the initial review.</a:t>
            </a:r>
          </a:p>
          <a:p>
            <a:pPr lvl="1"/>
            <a:r>
              <a:rPr lang="en-US" sz="2400" u="sng" dirty="0" smtClean="0"/>
              <a:t>How:</a:t>
            </a:r>
            <a:r>
              <a:rPr lang="en-US" sz="2400" dirty="0" smtClean="0"/>
              <a:t>  Call or submit a reconsideration form via fax or mail, including new or additional information to support the request.</a:t>
            </a:r>
            <a:endParaRPr lang="en-US" sz="28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Fair Hearing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/>
          </a:bodyPr>
          <a:lstStyle/>
          <a:p>
            <a:pPr marL="61913" lvl="1" indent="0">
              <a:buNone/>
            </a:pPr>
            <a:r>
              <a:rPr lang="en-US" dirty="0" smtClean="0"/>
              <a:t>When requested services are denied in full or part, consumers, or their legal representatives, may appeal the decision.</a:t>
            </a:r>
          </a:p>
          <a:p>
            <a:pPr marL="61913" lvl="1" indent="0">
              <a:buNone/>
            </a:pPr>
            <a:r>
              <a:rPr lang="en-US" dirty="0" smtClean="0"/>
              <a:t>The request </a:t>
            </a:r>
            <a:r>
              <a:rPr lang="en-US" b="1" u="sng" dirty="0" smtClean="0"/>
              <a:t>must</a:t>
            </a:r>
            <a:r>
              <a:rPr lang="en-US" dirty="0" smtClean="0"/>
              <a:t> be submitted:</a:t>
            </a:r>
          </a:p>
          <a:p>
            <a:pPr marL="692150" lvl="2" indent="-234950"/>
            <a:r>
              <a:rPr lang="en-US" dirty="0" smtClean="0"/>
              <a:t>Via a written statement to Medicaid Area Office</a:t>
            </a:r>
          </a:p>
          <a:p>
            <a:pPr marL="696913" lvl="2" indent="-239713"/>
            <a:r>
              <a:rPr lang="en-US" dirty="0" smtClean="0"/>
              <a:t>Within </a:t>
            </a:r>
            <a:r>
              <a:rPr lang="en-US" u="sng" dirty="0" smtClean="0"/>
              <a:t>90 calendar days</a:t>
            </a:r>
            <a:r>
              <a:rPr lang="en-US" dirty="0" smtClean="0"/>
              <a:t> of the date of the adverse determination notification mailing.</a:t>
            </a:r>
          </a:p>
          <a:p>
            <a:pPr marL="696913" lvl="2" indent="-239713"/>
            <a:r>
              <a:rPr lang="en-US" dirty="0" smtClean="0"/>
              <a:t>Within </a:t>
            </a:r>
            <a:r>
              <a:rPr lang="en-US" u="sng" dirty="0" smtClean="0"/>
              <a:t>10 calendar days </a:t>
            </a:r>
            <a:r>
              <a:rPr lang="en-US" dirty="0" smtClean="0"/>
              <a:t>of the date of the adverse determination mailing in order to continue services at the current level until eQHealth receives the Fair Hearing determination notice.</a:t>
            </a:r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Contacts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lnSpcReduction="10000"/>
          </a:bodyPr>
          <a:lstStyle/>
          <a:p>
            <a:pPr lvl="2" algn="ctr">
              <a:buNone/>
            </a:pPr>
            <a:r>
              <a:rPr lang="en-US" sz="3200" dirty="0" smtClean="0"/>
              <a:t>	</a:t>
            </a:r>
          </a:p>
          <a:p>
            <a:pPr lvl="2"/>
            <a:r>
              <a:rPr lang="en-US" sz="2800" dirty="0" smtClean="0"/>
              <a:t>Consultants should call or email eQHealth regarding review process questions. </a:t>
            </a:r>
          </a:p>
          <a:p>
            <a:pPr lvl="2" algn="ctr">
              <a:buNone/>
            </a:pPr>
            <a:r>
              <a:rPr lang="en-US" sz="2800" dirty="0" smtClean="0"/>
              <a:t>Nancy Calvert</a:t>
            </a:r>
          </a:p>
          <a:p>
            <a:pPr lvl="2" algn="ctr">
              <a:buNone/>
            </a:pPr>
            <a:r>
              <a:rPr lang="en-US" sz="2800" dirty="0" smtClean="0"/>
              <a:t>813-397-1900</a:t>
            </a:r>
          </a:p>
          <a:p>
            <a:pPr lvl="2" algn="ctr">
              <a:buNone/>
            </a:pPr>
            <a:r>
              <a:rPr lang="en-US" sz="2800" dirty="0" smtClean="0"/>
              <a:t>ncalvert@eqhs.org</a:t>
            </a:r>
          </a:p>
          <a:p>
            <a:pPr lvl="2">
              <a:buNone/>
            </a:pPr>
            <a:endParaRPr lang="en-US" sz="1600" dirty="0" smtClean="0"/>
          </a:p>
          <a:p>
            <a:pPr lvl="2"/>
            <a:r>
              <a:rPr lang="en-US" sz="2800" dirty="0" smtClean="0"/>
              <a:t>Consumer representatives should call the Medicaid area office for questions regarding program and documentation requirements.</a:t>
            </a:r>
          </a:p>
          <a:p>
            <a:pPr lvl="2">
              <a:buNone/>
            </a:pPr>
            <a:endParaRPr lang="en-US" sz="1800" dirty="0" smtClean="0"/>
          </a:p>
          <a:p>
            <a:pPr lvl="2">
              <a:buNone/>
            </a:pPr>
            <a:endParaRPr lang="en-US" sz="2800" dirty="0" smtClean="0"/>
          </a:p>
          <a:p>
            <a:pPr lvl="2">
              <a:buNone/>
            </a:pPr>
            <a:endParaRPr lang="en-US" sz="2800" dirty="0" smtClean="0"/>
          </a:p>
          <a:p>
            <a:pPr lvl="2"/>
            <a:endParaRPr lang="en-US" sz="28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Important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1"/>
            <a:ext cx="8763000" cy="3810000"/>
          </a:xfrm>
        </p:spPr>
        <p:txBody>
          <a:bodyPr>
            <a:normAutofit/>
          </a:bodyPr>
          <a:lstStyle/>
          <a:p>
            <a:pPr algn="ctr">
              <a:lnSpc>
                <a:spcPct val="210000"/>
              </a:lnSpc>
              <a:buNone/>
            </a:pPr>
            <a:r>
              <a:rPr lang="en-US" sz="2000" dirty="0" smtClean="0"/>
              <a:t>Phone &amp; fax numbers for consultants to contact eQHealth</a:t>
            </a:r>
          </a:p>
          <a:p>
            <a:pPr algn="ctr">
              <a:buNone/>
            </a:pPr>
            <a:endParaRPr lang="en-US" sz="2300" dirty="0" smtClean="0"/>
          </a:p>
          <a:p>
            <a:pPr lvl="5">
              <a:buNone/>
            </a:pPr>
            <a:r>
              <a:rPr lang="en-US" sz="2300" dirty="0" smtClean="0"/>
              <a:t>Voice:  855-444-3747</a:t>
            </a:r>
          </a:p>
          <a:p>
            <a:pPr lvl="5">
              <a:buNone/>
            </a:pPr>
            <a:r>
              <a:rPr lang="en-US" sz="2300" dirty="0" smtClean="0"/>
              <a:t>Fax:     855-440-3747</a:t>
            </a:r>
          </a:p>
          <a:p>
            <a:pPr lvl="5">
              <a:buNone/>
            </a:pPr>
            <a:endParaRPr lang="en-US" sz="2300" dirty="0" smtClean="0"/>
          </a:p>
          <a:p>
            <a:pPr lvl="1">
              <a:buNone/>
            </a:pPr>
            <a:r>
              <a:rPr lang="en-US" sz="2300" dirty="0" smtClean="0"/>
              <a:t>	</a:t>
            </a:r>
          </a:p>
          <a:p>
            <a:pPr lvl="2">
              <a:buNone/>
            </a:pPr>
            <a:r>
              <a:rPr lang="en-US" sz="2300" dirty="0" smtClean="0"/>
              <a:t> </a:t>
            </a:r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  <a:latin typeface="+mj-lt"/>
              </a:rPr>
              <a:t>eQHealth 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Resources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pPr marL="0" lvl="1">
              <a:buNone/>
            </a:pPr>
            <a:r>
              <a:rPr lang="en-US" sz="3200" dirty="0" smtClean="0"/>
              <a:t>eQHealth dedicated Florida provider website:</a:t>
            </a:r>
            <a:r>
              <a:rPr lang="en-US" sz="32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 </a:t>
            </a:r>
          </a:p>
          <a:p>
            <a:pPr marL="0" lvl="1" algn="ctr">
              <a:buNone/>
            </a:pPr>
            <a:r>
              <a:rPr lang="en-US" sz="3600" dirty="0" smtClean="0">
                <a:solidFill>
                  <a:schemeClr val="accent3">
                    <a:lumMod val="50000"/>
                    <a:lumOff val="50000"/>
                  </a:schemeClr>
                </a:solidFill>
                <a:hlinkClick r:id="rId2"/>
              </a:rPr>
              <a:t>http://fl.eqhs.org</a:t>
            </a:r>
            <a:r>
              <a:rPr lang="en-US" sz="3600" dirty="0" smtClean="0">
                <a:solidFill>
                  <a:schemeClr val="accent3">
                    <a:lumMod val="50000"/>
                    <a:lumOff val="50000"/>
                  </a:schemeClr>
                </a:solidFill>
              </a:rPr>
              <a:t>   </a:t>
            </a:r>
          </a:p>
          <a:p>
            <a:pPr lvl="1" algn="ctr">
              <a:buNone/>
            </a:pPr>
            <a:endParaRPr lang="en-US" dirty="0" smtClean="0"/>
          </a:p>
          <a:p>
            <a:pPr marL="1920240" lvl="2"/>
            <a:r>
              <a:rPr lang="en-US" sz="2800" dirty="0" smtClean="0"/>
              <a:t>Click:  Home Health/PPEC tab</a:t>
            </a:r>
          </a:p>
          <a:p>
            <a:pPr marL="1920240" lvl="2"/>
            <a:r>
              <a:rPr lang="en-US" sz="2800" dirty="0" smtClean="0"/>
              <a:t>Click:  Forms and Downloads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b="1" dirty="0" smtClean="0">
                <a:solidFill>
                  <a:schemeClr val="bg1"/>
                </a:solidFill>
                <a:latin typeface="+mj-lt"/>
              </a:rPr>
              <a:t>Types of Reviews</a:t>
            </a:r>
            <a:endParaRPr lang="en-US" sz="4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u="sng" dirty="0" smtClean="0"/>
              <a:t>Admission (Initial) review</a:t>
            </a:r>
          </a:p>
          <a:p>
            <a:pPr>
              <a:buNone/>
            </a:pPr>
            <a:r>
              <a:rPr lang="en-US" sz="2000" dirty="0" smtClean="0"/>
              <a:t>	•</a:t>
            </a:r>
            <a:r>
              <a:rPr lang="en-US" dirty="0" smtClean="0"/>
              <a:t>The first time services are requested for a consumer via eQSuite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Continued service review</a:t>
            </a:r>
          </a:p>
          <a:p>
            <a:pPr>
              <a:buNone/>
            </a:pPr>
            <a:r>
              <a:rPr lang="en-US" sz="2000" dirty="0" smtClean="0"/>
              <a:t>	•</a:t>
            </a:r>
            <a:r>
              <a:rPr lang="en-US" dirty="0" smtClean="0"/>
              <a:t>The current authorization is nearing the end of the certification period and the consumer requires continued services.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Modification of an existing authorization</a:t>
            </a:r>
          </a:p>
          <a:p>
            <a:pPr>
              <a:buNone/>
            </a:pPr>
            <a:r>
              <a:rPr lang="en-US" sz="2000" dirty="0" smtClean="0"/>
              <a:t>	•</a:t>
            </a:r>
            <a:r>
              <a:rPr lang="en-US" dirty="0" smtClean="0"/>
              <a:t>The consumer’s needs change during a certification period and additional services are needed.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/>
              <a:t>Reconsideration review</a:t>
            </a:r>
          </a:p>
          <a:p>
            <a:pPr>
              <a:buNone/>
            </a:pPr>
            <a:r>
              <a:rPr lang="en-US" sz="2000" dirty="0" smtClean="0"/>
              <a:t>	•</a:t>
            </a:r>
            <a:r>
              <a:rPr lang="en-US" dirty="0" smtClean="0"/>
              <a:t>A request for a second review if an individual involved in the case does not agree with the reviewer’s decision to deny some or all of the services requested.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609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Process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72000"/>
          </a:xfrm>
        </p:spPr>
        <p:txBody>
          <a:bodyPr>
            <a:normAutofit/>
          </a:bodyPr>
          <a:lstStyle/>
          <a:p>
            <a:pPr lvl="2"/>
            <a:r>
              <a:rPr lang="en-US" sz="2200" dirty="0" smtClean="0"/>
              <a:t>When the consultant receives required documentation, it is faxed to eQHealth.</a:t>
            </a:r>
          </a:p>
          <a:p>
            <a:pPr lvl="2">
              <a:buNone/>
            </a:pPr>
            <a:endParaRPr lang="en-US" sz="2200" dirty="0" smtClean="0"/>
          </a:p>
          <a:p>
            <a:pPr lvl="2"/>
            <a:r>
              <a:rPr lang="en-US" sz="2200" dirty="0" smtClean="0"/>
              <a:t>eQHealth will contact the consultant if the information and/or documentation is incomplete or illegible.</a:t>
            </a:r>
          </a:p>
          <a:p>
            <a:pPr lvl="2"/>
            <a:endParaRPr lang="en-US" sz="2200" dirty="0" smtClean="0"/>
          </a:p>
          <a:p>
            <a:pPr lvl="2"/>
            <a:r>
              <a:rPr lang="en-US" sz="2200" dirty="0" smtClean="0"/>
              <a:t>eQHealth enters data request into eQSuite.</a:t>
            </a:r>
          </a:p>
          <a:p>
            <a:pPr lvl="2">
              <a:buNone/>
            </a:pPr>
            <a:endParaRPr lang="en-US" sz="2200" dirty="0" smtClean="0"/>
          </a:p>
          <a:p>
            <a:pPr lvl="2">
              <a:buNone/>
            </a:pPr>
            <a:r>
              <a:rPr lang="en-US" sz="2800" i="1" dirty="0" smtClean="0"/>
              <a:t>	The review process cannot begin until data entry is completed </a:t>
            </a:r>
            <a:r>
              <a:rPr lang="en-US" sz="2800" i="1" u="sng" dirty="0" smtClean="0"/>
              <a:t>and</a:t>
            </a:r>
            <a:r>
              <a:rPr lang="en-US" sz="2800" i="1" dirty="0" smtClean="0"/>
              <a:t> the documentation is received.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sz="2800" dirty="0" smtClean="0"/>
          </a:p>
          <a:p>
            <a:pPr lvl="2">
              <a:buNone/>
            </a:pPr>
            <a:endParaRPr lang="en-US" sz="2800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Levels of Review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First Level</a:t>
            </a:r>
            <a:r>
              <a:rPr lang="en-US" sz="2800" dirty="0" smtClean="0"/>
              <a:t> – review by a nurse who may approve the services as submitted, pend the review back to the consultant for additional information or forward the review to a physician reviewer</a:t>
            </a:r>
            <a:r>
              <a:rPr lang="en-US" sz="2800" b="1" i="1" dirty="0" smtClean="0"/>
              <a:t>.  </a:t>
            </a:r>
          </a:p>
          <a:p>
            <a:pPr>
              <a:buNone/>
            </a:pPr>
            <a:r>
              <a:rPr lang="en-US" b="1" i="1" dirty="0" smtClean="0"/>
              <a:t>First level nurse reviewers may not deny service requests.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u="sng" dirty="0" smtClean="0"/>
              <a:t>Second Level</a:t>
            </a:r>
            <a:r>
              <a:rPr lang="en-US" sz="2800" dirty="0" smtClean="0"/>
              <a:t> – review by a board certified physician.</a:t>
            </a:r>
          </a:p>
          <a:p>
            <a:pPr lvl="2">
              <a:buNone/>
            </a:pPr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endParaRPr lang="en-US" sz="2800" dirty="0" smtClean="0"/>
          </a:p>
          <a:p>
            <a:pPr lvl="2"/>
            <a:endParaRPr lang="en-US" sz="28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sz="3200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0998" y="1295400"/>
          <a:ext cx="8305802" cy="4886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2880"/>
                <a:gridCol w="2763921"/>
                <a:gridCol w="3429001"/>
              </a:tblGrid>
              <a:tr h="521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Initial</a:t>
                      </a:r>
                      <a:r>
                        <a:rPr lang="en-US" baseline="0" dirty="0" smtClean="0"/>
                        <a:t> Request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Response</a:t>
                      </a:r>
                      <a:endParaRPr lang="en-US" dirty="0"/>
                    </a:p>
                  </a:txBody>
                  <a:tcPr/>
                </a:tc>
              </a:tr>
              <a:tr h="119300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Initial Authorization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Two months prior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the start date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(example:  Submit request in July for a September start date)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1</a:t>
                      </a:r>
                      <a:r>
                        <a:rPr lang="en-US" sz="1400" baseline="30000" dirty="0" smtClean="0"/>
                        <a:t>st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 level review = 1 business day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30000" dirty="0" smtClean="0"/>
                        <a:t>ND</a:t>
                      </a:r>
                      <a:r>
                        <a:rPr lang="en-US" sz="1400" dirty="0" smtClean="0"/>
                        <a:t> level</a:t>
                      </a:r>
                      <a:r>
                        <a:rPr lang="en-US" sz="1400" baseline="0" dirty="0" smtClean="0"/>
                        <a:t> review </a:t>
                      </a:r>
                      <a:r>
                        <a:rPr lang="en-US" sz="1400" dirty="0" smtClean="0"/>
                        <a:t>= 2 business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days</a:t>
                      </a:r>
                    </a:p>
                    <a:p>
                      <a:endParaRPr lang="en-US" sz="1400" baseline="0" dirty="0" smtClean="0"/>
                    </a:p>
                  </a:txBody>
                  <a:tcPr/>
                </a:tc>
              </a:tr>
              <a:tr h="128587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Reauthorization Up to (continued service)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 least</a:t>
                      </a:r>
                      <a:r>
                        <a:rPr lang="en-US" sz="1400" baseline="0" dirty="0" smtClean="0"/>
                        <a:t> 2 months prior to the end of the current approval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(example:  If the current authorization period ends 2/28, submit the continued service request  in January.</a:t>
                      </a:r>
                      <a:endParaRPr lang="en-US" sz="14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0011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Modification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 soon as the need is identified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90011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Reconsideration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Within</a:t>
                      </a:r>
                      <a:r>
                        <a:rPr lang="en-US" sz="1400" b="1" dirty="0" smtClean="0"/>
                        <a:t> 5 business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dirty="0" smtClean="0"/>
                        <a:t>days of the adverse determination notification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Within 3 business days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Timelines for Submission &amp; Response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Required Supporting Documen</a:t>
            </a:r>
            <a:r>
              <a:rPr lang="en-US" sz="4000" dirty="0" smtClean="0"/>
              <a:t>tation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r>
              <a:rPr lang="en-US" sz="4800" dirty="0" smtClean="0"/>
              <a:t>Review Posting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668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500" b="1" dirty="0" smtClean="0">
                <a:solidFill>
                  <a:schemeClr val="bg1"/>
                </a:solidFill>
                <a:latin typeface="+mj-lt"/>
              </a:rPr>
              <a:t>Additional Supporting Documentation for CDC+ Recipients</a:t>
            </a:r>
            <a:r>
              <a:rPr lang="en-US" sz="4000" dirty="0" smtClean="0">
                <a:latin typeface="+mj-lt"/>
              </a:rPr>
              <a:t/>
            </a:r>
            <a:br>
              <a:rPr lang="en-US" sz="4000" dirty="0" smtClean="0">
                <a:latin typeface="+mj-lt"/>
              </a:rPr>
            </a:br>
            <a:endParaRPr lang="en-US" sz="40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The current support plan must be submitted with the initial request and then annually thereafter.  </a:t>
            </a: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The current cost plan must be submitted with the initial request only (current service plan for PCS: and Contract System printout of Client Maintenance Services Plan).	</a:t>
            </a:r>
          </a:p>
          <a:p>
            <a:pPr>
              <a:spcBef>
                <a:spcPts val="672"/>
              </a:spcBef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EE8707-DAD2-497C-B669-FF2389CEA87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_FINAL">
  <a:themeElements>
    <a:clrScheme name="eQ Health Solutions">
      <a:dk1>
        <a:sysClr val="windowText" lastClr="000000"/>
      </a:dk1>
      <a:lt1>
        <a:sysClr val="window" lastClr="FFFFFF"/>
      </a:lt1>
      <a:dk2>
        <a:srgbClr val="435249"/>
      </a:dk2>
      <a:lt2>
        <a:srgbClr val="DFDAC9"/>
      </a:lt2>
      <a:accent1>
        <a:srgbClr val="97A7A2"/>
      </a:accent1>
      <a:accent2>
        <a:srgbClr val="542812"/>
      </a:accent2>
      <a:accent3>
        <a:srgbClr val="002D46"/>
      </a:accent3>
      <a:accent4>
        <a:srgbClr val="F7EECB"/>
      </a:accent4>
      <a:accent5>
        <a:srgbClr val="435249"/>
      </a:accent5>
      <a:accent6>
        <a:srgbClr val="484334"/>
      </a:accent6>
      <a:hlink>
        <a:srgbClr val="002D46"/>
      </a:hlink>
      <a:folHlink>
        <a:srgbClr val="54281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223A056361B4C9E9368D9B7FC7145" ma:contentTypeVersion="0" ma:contentTypeDescription="Create a new document." ma:contentTypeScope="" ma:versionID="f19a3ca20ff87c1567b9f808c760863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8B11ADF-DC48-4997-BAB9-FF546DE4480F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5496250-B23B-4DA1-8167-CB2A40AA4E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4B4D9B-3155-4419-AF84-D03CBA8F96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PPT_Template_FINAL</Template>
  <TotalTime>15161</TotalTime>
  <Words>656</Words>
  <Application>Microsoft Office PowerPoint</Application>
  <PresentationFormat>On-screen Show (4:3)</PresentationFormat>
  <Paragraphs>156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PPT_Template_FINAL</vt:lpstr>
      <vt:lpstr>REVIEW PROCESS FOR CDC+  </vt:lpstr>
      <vt:lpstr>Important Numbers</vt:lpstr>
      <vt:lpstr>eQHealth Resources</vt:lpstr>
      <vt:lpstr>Types of Reviews</vt:lpstr>
      <vt:lpstr>Process</vt:lpstr>
      <vt:lpstr>Levels of Review</vt:lpstr>
      <vt:lpstr>Timelines for Submission &amp; Response</vt:lpstr>
      <vt:lpstr>Required Supporting Documentation</vt:lpstr>
      <vt:lpstr>Additional Supporting Documentation for CDC+ Recipients </vt:lpstr>
      <vt:lpstr>Supporting Documentation for  CDC+ Recipients </vt:lpstr>
      <vt:lpstr>Outcome Notification</vt:lpstr>
      <vt:lpstr>Reconsideration Reviews</vt:lpstr>
      <vt:lpstr>Fair Hearing</vt:lpstr>
      <vt:lpstr>Contacts</vt:lpstr>
      <vt:lpstr> 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Kelli Michels</cp:lastModifiedBy>
  <cp:revision>921</cp:revision>
  <dcterms:created xsi:type="dcterms:W3CDTF">2009-11-16T21:01:36Z</dcterms:created>
  <dcterms:modified xsi:type="dcterms:W3CDTF">2012-08-20T13:18:59Z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0x01010045B223A056361B4C9E9368D9B7FC7145</vt:lpwstr>
  </property>
</Properties>
</file>